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30"/>
  </p:notesMasterIdLst>
  <p:sldIdLst>
    <p:sldId id="256" r:id="rId4"/>
    <p:sldId id="257" r:id="rId5"/>
    <p:sldId id="300" r:id="rId6"/>
    <p:sldId id="259" r:id="rId7"/>
    <p:sldId id="260" r:id="rId8"/>
    <p:sldId id="261" r:id="rId9"/>
    <p:sldId id="263" r:id="rId10"/>
    <p:sldId id="264" r:id="rId11"/>
    <p:sldId id="287" r:id="rId12"/>
    <p:sldId id="267" r:id="rId13"/>
    <p:sldId id="269" r:id="rId14"/>
    <p:sldId id="289" r:id="rId15"/>
    <p:sldId id="297" r:id="rId16"/>
    <p:sldId id="273" r:id="rId17"/>
    <p:sldId id="290" r:id="rId18"/>
    <p:sldId id="291" r:id="rId19"/>
    <p:sldId id="292" r:id="rId20"/>
    <p:sldId id="281" r:id="rId21"/>
    <p:sldId id="294" r:id="rId22"/>
    <p:sldId id="296" r:id="rId23"/>
    <p:sldId id="299" r:id="rId24"/>
    <p:sldId id="293" r:id="rId25"/>
    <p:sldId id="283" r:id="rId26"/>
    <p:sldId id="284" r:id="rId27"/>
    <p:sldId id="285" r:id="rId28"/>
    <p:sldId id="286" r:id="rId29"/>
  </p:sldIdLst>
  <p:sldSz cx="12193588" cy="6858000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6172" autoAdjust="0"/>
  </p:normalViewPr>
  <p:slideViewPr>
    <p:cSldViewPr>
      <p:cViewPr varScale="1">
        <p:scale>
          <a:sx n="111" d="100"/>
          <a:sy n="111" d="100"/>
        </p:scale>
        <p:origin x="558" y="12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409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47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sr-Latn-RS" altLang="sr-Latn-RS" noProof="0" smtClean="0"/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hr-HR" altLang="sr-Latn-RS"/>
              <a:t>Trajna formacija stručnih službi katoličkih škola u RH, 8. studenog 2024., Zagreb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B1624C6A-2CAE-436D-8B28-FF319342AB6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614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2A02864-8426-4282-9379-D059F036954F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hr-HR" altLang="sr-Latn-RS" sz="1400" smtClean="0"/>
          </a:p>
        </p:txBody>
      </p:sp>
      <p:sp>
        <p:nvSpPr>
          <p:cNvPr id="6148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7144F2E-D1AD-41AA-8A6C-4A6630671B4A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hr-HR" altLang="sr-Latn-RS" sz="1400"/>
          </a:p>
        </p:txBody>
      </p:sp>
      <p:sp>
        <p:nvSpPr>
          <p:cNvPr id="61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2560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A87E775-8532-4E6F-BC1A-6A80B83305C6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hr-HR" altLang="sr-Latn-RS" sz="1400" smtClean="0"/>
          </a:p>
        </p:txBody>
      </p:sp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0F0F62A-20CA-493D-9CCF-DC8FAE6E4D29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hr-HR" altLang="sr-Latn-RS" sz="1400"/>
          </a:p>
        </p:txBody>
      </p:sp>
      <p:sp>
        <p:nvSpPr>
          <p:cNvPr id="256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25607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2765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E998037-A136-4681-A151-B66F18D2F496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hr-HR" altLang="sr-Latn-RS" sz="1400" smtClean="0"/>
          </a:p>
        </p:txBody>
      </p:sp>
      <p:sp>
        <p:nvSpPr>
          <p:cNvPr id="27652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29F8D731-FE27-4558-A5C6-D718F8C943FD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hr-HR" altLang="sr-Latn-RS" sz="14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27655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2969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8EEA445-4CA2-4154-9268-2A50234BFE2C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hr-HR" altLang="sr-Latn-RS" sz="1400" smtClean="0"/>
          </a:p>
        </p:txBody>
      </p:sp>
      <p:sp>
        <p:nvSpPr>
          <p:cNvPr id="29700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0D273AD-B13E-4B8E-B53D-7902D52D0029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hr-HR" altLang="sr-Latn-RS" sz="1400"/>
          </a:p>
        </p:txBody>
      </p:sp>
      <p:sp>
        <p:nvSpPr>
          <p:cNvPr id="297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29703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3174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D41964B-A91B-4DA6-B7D2-BF2B71884D12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hr-HR" altLang="sr-Latn-RS" sz="1400" smtClean="0"/>
          </a:p>
        </p:txBody>
      </p:sp>
      <p:sp>
        <p:nvSpPr>
          <p:cNvPr id="31748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D7CD7408-D188-44FF-94AF-1F54D7602829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hr-HR" altLang="sr-Latn-RS" sz="1400"/>
          </a:p>
        </p:txBody>
      </p:sp>
      <p:sp>
        <p:nvSpPr>
          <p:cNvPr id="317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31751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3379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BC14831-5061-4B10-AD0D-5CB084AE9E8D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hr-HR" altLang="sr-Latn-RS" sz="1400" smtClean="0"/>
          </a:p>
        </p:txBody>
      </p:sp>
      <p:sp>
        <p:nvSpPr>
          <p:cNvPr id="33796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47DACFD-3670-4B5D-8475-02E8F395C5E5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hr-HR" altLang="sr-Latn-RS" sz="1400"/>
          </a:p>
        </p:txBody>
      </p:sp>
      <p:sp>
        <p:nvSpPr>
          <p:cNvPr id="337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33799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3584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2AE59F0-A58B-4AEE-8AE9-F7303C0AD7CD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hr-HR" altLang="sr-Latn-RS" sz="1400" smtClean="0"/>
          </a:p>
        </p:txBody>
      </p:sp>
      <p:sp>
        <p:nvSpPr>
          <p:cNvPr id="35844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50A1A9A-5A98-4DFF-8ADA-4F16BA9225DA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hr-HR" altLang="sr-Latn-RS" sz="1400"/>
          </a:p>
        </p:txBody>
      </p:sp>
      <p:sp>
        <p:nvSpPr>
          <p:cNvPr id="358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35847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3789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F66C9BB-72EF-41B1-B5BD-F8A67EC944B9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hr-HR" altLang="sr-Latn-RS" sz="1400" smtClean="0"/>
          </a:p>
        </p:txBody>
      </p:sp>
      <p:sp>
        <p:nvSpPr>
          <p:cNvPr id="37892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9DD3511-40B1-4034-9659-CD42E2E7086E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hr-HR" altLang="sr-Latn-RS" sz="1400"/>
          </a:p>
        </p:txBody>
      </p:sp>
      <p:sp>
        <p:nvSpPr>
          <p:cNvPr id="378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hr-HR" altLang="sr-Latn-RS" sz="2600" b="1" smtClean="0">
                <a:solidFill>
                  <a:srgbClr val="222222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Ako roditelji imaju želju sudjelovati u obrazovnaju njihova djeteta, ako su dokazane prednsoti koje takva suradnja ima, što koči njezino ostvarenje?</a:t>
            </a:r>
          </a:p>
          <a:p>
            <a:pPr eaLnBrk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600" b="1" smtClean="0">
                <a:solidFill>
                  <a:srgbClr val="222222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zašto se, unatoč rezultatima istraživanja koja pokazuju visoki interes roditelja za sve oblike suradnje sa školom, ali i činjenicom da je izuzetno važno da se roditelje uključi u proces unapređenja odgojno obrazovnog procesa, suradnja još uvijek odvija na tradiocionalana način.</a:t>
            </a:r>
          </a:p>
          <a:p>
            <a:endParaRPr lang="sr-Latn-RS" altLang="sr-Latn-RS" smtClean="0"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7895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3993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533CD42-C2AB-4C98-8F2C-03ACFD6B4307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hr-HR" altLang="sr-Latn-RS" sz="1400" smtClean="0"/>
          </a:p>
        </p:txBody>
      </p:sp>
      <p:sp>
        <p:nvSpPr>
          <p:cNvPr id="39940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AB4BCD2B-80BF-4189-8033-D3ED7A2223C7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hr-HR" altLang="sr-Latn-RS" sz="1400"/>
          </a:p>
        </p:txBody>
      </p:sp>
      <p:sp>
        <p:nvSpPr>
          <p:cNvPr id="399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3 kategorije izazova koji se mogu ispriječiti između kvalitetnih odnosa obitelji i škole: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Interpersonalni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(vezani uz individualnu osobnost roditelja ili djelatnika škole)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Logistički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(vremenska ograničenja (poslovne obveze, privatne obveze)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Izazovi na razini sustava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(nedostatak stručnog usavršavanja u području stjecanja kompetencija za djelotvornu suradnju s roditeljima) </a:t>
            </a:r>
          </a:p>
          <a:p>
            <a:pPr eaLnBrk="1">
              <a:spcBef>
                <a:spcPct val="0"/>
              </a:spcBef>
              <a:buClrTx/>
              <a:buFontTx/>
              <a:buNone/>
            </a:pPr>
            <a:endParaRPr lang="hr-HR" altLang="sr-Latn-RS" b="1" smtClean="0">
              <a:solidFill>
                <a:srgbClr val="222222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sr-Latn-RS" altLang="sr-Latn-RS" smtClean="0"/>
          </a:p>
        </p:txBody>
      </p:sp>
      <p:sp>
        <p:nvSpPr>
          <p:cNvPr id="39943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1570137-7B0D-457D-B4FB-EF11F0831608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hr-HR" altLang="sr-Latn-RS" sz="1400" smtClean="0"/>
          </a:p>
        </p:txBody>
      </p:sp>
      <p:sp>
        <p:nvSpPr>
          <p:cNvPr id="41988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17235DF-E4C5-434C-9215-0CE75C73011D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hr-HR" altLang="sr-Latn-RS" sz="140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3 kategorije izazova koji se mogu ispriječiti između kvalitetnih odnosa obitelji i škole: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Interpersonalni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(vezani uz individualnu osobnost roditelja ili djelatnika škole)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Logistički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(vremenska ograničenja (poslovne obveze, privatne obveze)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Izazovi na razini sustava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(nedostatak stručnog usavršavanja u području stjecanja kompetencija za djelotvornu suradnju s roditeljima) </a:t>
            </a:r>
          </a:p>
          <a:p>
            <a:pPr eaLnBrk="1">
              <a:spcBef>
                <a:spcPct val="0"/>
              </a:spcBef>
              <a:buClrTx/>
              <a:buFontTx/>
              <a:buNone/>
            </a:pPr>
            <a:endParaRPr lang="hr-HR" altLang="sr-Latn-RS" b="1" smtClean="0">
              <a:solidFill>
                <a:srgbClr val="222222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sr-Latn-RS" altLang="sr-Latn-RS" smtClean="0"/>
          </a:p>
        </p:txBody>
      </p:sp>
      <p:sp>
        <p:nvSpPr>
          <p:cNvPr id="41991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2CBC1EF-BC5B-4DDC-BD08-9965FF722003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hr-HR" altLang="sr-Latn-RS" sz="1400" smtClean="0"/>
          </a:p>
        </p:txBody>
      </p:sp>
      <p:sp>
        <p:nvSpPr>
          <p:cNvPr id="44036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F1B97CF2-AA9F-4C21-9248-F8EE2FAEF837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hr-HR" altLang="sr-Latn-RS" sz="1400"/>
          </a:p>
        </p:txBody>
      </p:sp>
      <p:sp>
        <p:nvSpPr>
          <p:cNvPr id="440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3 kategorije izazova koji se mogu ispriječiti između kvalitetnih odnosa obitelji i škole: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Interpersonalni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(vezani uz individualnu osobnost roditelja ili djelatnika škole)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Logistički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(vremenska ograničenja (poslovne obveze, privatne obveze)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Izazovi na razini sustava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(nedostatak stručnog usavršavanja u području stjecanja kompetencija za djelotvornu suradnju s roditeljima) </a:t>
            </a:r>
          </a:p>
          <a:p>
            <a:pPr eaLnBrk="1">
              <a:spcBef>
                <a:spcPct val="0"/>
              </a:spcBef>
              <a:buClrTx/>
              <a:buFontTx/>
              <a:buNone/>
            </a:pPr>
            <a:endParaRPr lang="hr-HR" altLang="sr-Latn-RS" b="1" smtClean="0">
              <a:solidFill>
                <a:srgbClr val="222222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sr-Latn-RS" altLang="sr-Latn-RS" smtClean="0"/>
          </a:p>
        </p:txBody>
      </p:sp>
      <p:sp>
        <p:nvSpPr>
          <p:cNvPr id="44039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FB82986-83BA-4BA9-A842-C4308772910E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hr-HR" altLang="sr-Latn-RS" sz="1400" smtClean="0"/>
          </a:p>
        </p:txBody>
      </p:sp>
      <p:sp>
        <p:nvSpPr>
          <p:cNvPr id="8196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AFB646F-0050-4E28-A2C8-8E356E229E27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hr-HR" altLang="sr-Latn-RS" sz="1400"/>
          </a:p>
        </p:txBody>
      </p:sp>
      <p:sp>
        <p:nvSpPr>
          <p:cNvPr id="81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8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Latn-RS" altLang="sr-Latn-RS" smtClean="0">
                <a:ea typeface="Microsoft YaHei" panose="020B0503020204020204" pitchFamily="34" charset="-122"/>
              </a:rPr>
              <a:t>Pozvala bih Vas da na trenutak pogledate ovu sliku i da promislite što ona predstavlja za Vas?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Latn-RS" altLang="sr-Latn-RS" smtClean="0">
                <a:ea typeface="Microsoft YaHei" panose="020B0503020204020204" pitchFamily="34" charset="-122"/>
              </a:rPr>
              <a:t>Može li netko podijeliti svoje promišljanje …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r-Latn-RS" altLang="sr-Latn-RS" smtClean="0">
                <a:ea typeface="Microsoft YaHei" panose="020B0503020204020204" pitchFamily="34" charset="-122"/>
              </a:rPr>
              <a:t>Mi vidimo ZNAČENJE koje pridajemo slici</a:t>
            </a:r>
          </a:p>
        </p:txBody>
      </p:sp>
      <p:sp>
        <p:nvSpPr>
          <p:cNvPr id="8199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2CBC1EF-BC5B-4DDC-BD08-9965FF722003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hr-HR" altLang="sr-Latn-RS" sz="1400" smtClean="0"/>
          </a:p>
        </p:txBody>
      </p:sp>
      <p:sp>
        <p:nvSpPr>
          <p:cNvPr id="44036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F1B97CF2-AA9F-4C21-9248-F8EE2FAEF837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hr-HR" altLang="sr-Latn-RS" sz="1400"/>
          </a:p>
        </p:txBody>
      </p:sp>
      <p:sp>
        <p:nvSpPr>
          <p:cNvPr id="440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3 kategorije izazova koji se mogu ispriječiti između kvalitetnih odnosa obitelji i škole: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Interpersonalni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(vezani uz individualnu osobnost roditelja ili djelatnika škole)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Logistički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(vremenska ograničenja (poslovne obveze, privatne obveze)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Izazovi na razini sustava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 smtClean="0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(nedostatak stručnog usavršavanja u području stjecanja kompetencija za djelotvornu suradnju s roditeljima) </a:t>
            </a:r>
          </a:p>
          <a:p>
            <a:pPr eaLnBrk="1">
              <a:spcBef>
                <a:spcPct val="0"/>
              </a:spcBef>
              <a:buClrTx/>
              <a:buFontTx/>
              <a:buNone/>
            </a:pPr>
            <a:endParaRPr lang="hr-HR" altLang="sr-Latn-RS" b="1" smtClean="0">
              <a:solidFill>
                <a:srgbClr val="222222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sr-Latn-RS" altLang="sr-Latn-RS" smtClean="0"/>
          </a:p>
        </p:txBody>
      </p:sp>
      <p:sp>
        <p:nvSpPr>
          <p:cNvPr id="44039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  <p:extLst>
      <p:ext uri="{BB962C8B-B14F-4D97-AF65-F5344CB8AC3E}">
        <p14:creationId xmlns:p14="http://schemas.microsoft.com/office/powerpoint/2010/main" val="3993718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B854CA-AC2F-49E1-AB46-291D126AE39A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hr-HR" altLang="sr-Latn-RS" sz="1400" smtClean="0"/>
          </a:p>
        </p:txBody>
      </p:sp>
      <p:sp>
        <p:nvSpPr>
          <p:cNvPr id="46084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4035BB2-9DA6-4A15-8406-2A12C3EED31A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hr-HR" altLang="sr-Latn-RS" sz="1400"/>
          </a:p>
        </p:txBody>
      </p:sp>
      <p:sp>
        <p:nvSpPr>
          <p:cNvPr id="460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46087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4813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4B280ED-81E6-44B3-9C3C-D83A2F1A1644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hr-HR" altLang="sr-Latn-RS" sz="1400" smtClean="0"/>
          </a:p>
        </p:txBody>
      </p:sp>
      <p:sp>
        <p:nvSpPr>
          <p:cNvPr id="48132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765F7FF-954E-4418-B137-D5EF1AC4BAD9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hr-HR" altLang="sr-Latn-RS" sz="1400"/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r-Latn-RS" altLang="sr-Latn-RS" smtClean="0"/>
              <a:t>Integritet sposobnost održavanje dostojanstva – kako osobnog tako i dostojanstva drugih ljudi </a:t>
            </a:r>
          </a:p>
        </p:txBody>
      </p:sp>
      <p:sp>
        <p:nvSpPr>
          <p:cNvPr id="48135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5017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6063C6F-26D6-4D15-ADEC-E1EE45AE1E6E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hr-HR" altLang="sr-Latn-RS" sz="1400" smtClean="0"/>
          </a:p>
        </p:txBody>
      </p:sp>
      <p:sp>
        <p:nvSpPr>
          <p:cNvPr id="50180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EBC6418-CFD1-4219-A8DC-6E0FA2F52FD3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hr-HR" altLang="sr-Latn-RS" sz="1400"/>
          </a:p>
        </p:txBody>
      </p:sp>
      <p:sp>
        <p:nvSpPr>
          <p:cNvPr id="501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50183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5222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FA2E646-6AC2-4268-8311-0EE44DB5AA04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hr-HR" altLang="sr-Latn-RS" sz="1400" smtClean="0"/>
          </a:p>
        </p:txBody>
      </p:sp>
      <p:sp>
        <p:nvSpPr>
          <p:cNvPr id="52228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ED92F0A-69E3-4A0C-A6A5-D06B25685208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hr-HR" altLang="sr-Latn-RS" sz="1400"/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52231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5427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B9452F8-C888-4583-AB33-AC6F75D793DF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hr-HR" altLang="sr-Latn-RS" sz="1400" smtClean="0"/>
          </a:p>
        </p:txBody>
      </p:sp>
      <p:sp>
        <p:nvSpPr>
          <p:cNvPr id="5427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Katoličkim školama je potrebna aktivna uključenost roditelja 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 rad škole. </a:t>
            </a:r>
          </a:p>
          <a:p>
            <a:endParaRPr lang="sr-Latn-RS" altLang="sr-Latn-R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C4E1003-1007-4AD5-8492-A374E388E59D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hr-HR" altLang="sr-Latn-RS" sz="1400" smtClean="0"/>
          </a:p>
        </p:txBody>
      </p:sp>
      <p:sp>
        <p:nvSpPr>
          <p:cNvPr id="10244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E9E4E0A-3C04-4954-9AEC-8FC4BB3F86B3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hr-HR" altLang="sr-Latn-RS" sz="1400"/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10247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  <p:extLst>
      <p:ext uri="{BB962C8B-B14F-4D97-AF65-F5344CB8AC3E}">
        <p14:creationId xmlns:p14="http://schemas.microsoft.com/office/powerpoint/2010/main" val="935751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1229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0E0770-497D-4CD4-AF0E-E9312B077685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hr-HR" altLang="sr-Latn-RS" sz="1400" smtClean="0"/>
          </a:p>
        </p:txBody>
      </p:sp>
      <p:sp>
        <p:nvSpPr>
          <p:cNvPr id="12292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0A51AEE-8E1A-4638-8BEA-2C79BA4170F5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hr-HR" altLang="sr-Latn-RS" sz="1400"/>
          </a:p>
        </p:txBody>
      </p:sp>
      <p:sp>
        <p:nvSpPr>
          <p:cNvPr id="122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12295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1433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1A55478-E0E9-458F-A49B-5C8F4C3BAE96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hr-HR" altLang="sr-Latn-RS" sz="1400" smtClean="0"/>
          </a:p>
        </p:txBody>
      </p:sp>
      <p:sp>
        <p:nvSpPr>
          <p:cNvPr id="14340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2D6478A-8440-4DEE-87A7-33AF65829419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hr-HR" altLang="sr-Latn-RS" sz="1400"/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>
              <a:lnSpc>
                <a:spcPct val="150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hr-HR" altLang="sr-Latn-RS" b="1" smtClean="0">
                <a:cs typeface="Arial" panose="020B0604020202020204" pitchFamily="34" charset="0"/>
              </a:rPr>
              <a:t> Sve promjene </a:t>
            </a:r>
          </a:p>
          <a:p>
            <a:pPr eaLnBrk="1">
              <a:lnSpc>
                <a:spcPct val="150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hr-HR" altLang="sr-Latn-RS" b="1" smtClean="0">
                <a:cs typeface="Arial" panose="020B0604020202020204" pitchFamily="34" charset="0"/>
              </a:rPr>
              <a:t>globalne, gospodarske, socijalne, moralne)</a:t>
            </a:r>
          </a:p>
          <a:p>
            <a:pPr eaLnBrk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hr-HR" altLang="sr-Latn-RS" b="1" smtClean="0">
                <a:cs typeface="Arial" panose="020B0604020202020204" pitchFamily="34" charset="0"/>
              </a:rPr>
              <a:t>dovode do </a:t>
            </a:r>
            <a:r>
              <a:rPr lang="hr-HR" altLang="sr-Latn-RS" b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promjena u obitelji</a:t>
            </a:r>
            <a:r>
              <a:rPr lang="hr-HR" altLang="sr-Latn-RS" b="1" smtClean="0">
                <a:cs typeface="Arial" panose="020B0604020202020204" pitchFamily="34" charset="0"/>
              </a:rPr>
              <a:t>Životne filozofije individualizma i </a:t>
            </a:r>
          </a:p>
          <a:p>
            <a:pPr eaLnBrk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hr-HR" altLang="sr-Latn-RS" b="1" smtClean="0">
                <a:cs typeface="Arial" panose="020B0604020202020204" pitchFamily="34" charset="0"/>
              </a:rPr>
              <a:t>mogućnosti slobode izbora </a:t>
            </a:r>
          </a:p>
          <a:p>
            <a:pPr eaLnBrk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hr-HR" altLang="sr-Latn-RS" b="1" smtClean="0">
                <a:cs typeface="Arial" panose="020B0604020202020204" pitchFamily="34" charset="0"/>
              </a:rPr>
              <a:t>mijenjaju uloge muškarca, žene, djeteta </a:t>
            </a:r>
          </a:p>
          <a:p>
            <a:pPr eaLnBrk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hr-HR" altLang="sr-Latn-RS" b="1" smtClean="0">
                <a:cs typeface="Arial" panose="020B0604020202020204" pitchFamily="34" charset="0"/>
              </a:rPr>
              <a:t>– dovodi do promjene u roditeljskim oblicima života i interpersonalnim odnosima </a:t>
            </a:r>
          </a:p>
          <a:p>
            <a:pPr eaLnBrk="1">
              <a:lnSpc>
                <a:spcPct val="150000"/>
              </a:lnSpc>
              <a:spcBef>
                <a:spcPts val="5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hr-HR" altLang="sr-Latn-RS" sz="1400" b="1" smtClean="0">
              <a:latin typeface="Amasis MT Pro Black" charset="0"/>
              <a:cs typeface="DejaVu Sans" charset="0"/>
            </a:endParaRPr>
          </a:p>
          <a:p>
            <a:pPr eaLnBrk="1">
              <a:lnSpc>
                <a:spcPct val="150000"/>
              </a:lnSpc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hr-HR" altLang="sr-Latn-RS" b="1" smtClean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hr-HR" altLang="sr-Latn-RS" b="1" smtClean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4343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58809B2-670A-4A65-AE57-E652595C7305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hr-HR" altLang="sr-Latn-RS" sz="1400" smtClean="0"/>
          </a:p>
        </p:txBody>
      </p:sp>
      <p:sp>
        <p:nvSpPr>
          <p:cNvPr id="16388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DA7E1DC-D27E-4998-9AA5-AF6CCA1752A8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hr-HR" altLang="sr-Latn-RS" sz="1400"/>
          </a:p>
        </p:txBody>
      </p:sp>
      <p:sp>
        <p:nvSpPr>
          <p:cNvPr id="163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16391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7204F57-D288-454C-847B-C2D3A67DD5E1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hr-HR" altLang="sr-Latn-RS" sz="1400" smtClean="0"/>
          </a:p>
        </p:txBody>
      </p:sp>
      <p:sp>
        <p:nvSpPr>
          <p:cNvPr id="18436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3DF72E1D-7426-4301-AE1A-ACEB4CDAA09D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hr-HR" altLang="sr-Latn-RS" sz="1400"/>
          </a:p>
        </p:txBody>
      </p:sp>
      <p:sp>
        <p:nvSpPr>
          <p:cNvPr id="184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18439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502DE5-9346-4D0E-B0D7-0429C17BAAD2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hr-HR" altLang="sr-Latn-RS" sz="1400" smtClean="0"/>
          </a:p>
        </p:txBody>
      </p:sp>
      <p:sp>
        <p:nvSpPr>
          <p:cNvPr id="20484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E8FC2A5-D3A0-48AD-9FC4-547DA34577D9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hr-HR" altLang="sr-Latn-RS" sz="1400"/>
          </a:p>
        </p:txBody>
      </p:sp>
      <p:sp>
        <p:nvSpPr>
          <p:cNvPr id="204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150000"/>
              </a:lnSpc>
              <a:buClrTx/>
              <a:buFontTx/>
              <a:buNone/>
            </a:pPr>
            <a:r>
              <a:rPr lang="hr-HR" altLang="sr-Latn-RS" b="1" smtClean="0">
                <a:cs typeface="Arial" panose="020B0604020202020204" pitchFamily="34" charset="0"/>
              </a:rPr>
              <a:t>Suvremeno doba </a:t>
            </a:r>
          </a:p>
          <a:p>
            <a:pPr eaLnBrk="1">
              <a:lnSpc>
                <a:spcPct val="150000"/>
              </a:lnSpc>
              <a:buClrTx/>
              <a:buFontTx/>
              <a:buNone/>
            </a:pPr>
            <a:r>
              <a:rPr lang="hr-HR" altLang="sr-Latn-RS" b="1" smtClean="0">
                <a:cs typeface="Arial" panose="020B0604020202020204" pitchFamily="34" charset="0"/>
              </a:rPr>
              <a:t>iziskuje kvalitetne partnerske odnose među učenicima, roditeljima i školom </a:t>
            </a:r>
          </a:p>
          <a:p>
            <a:endParaRPr lang="sr-Latn-RS" altLang="sr-Latn-RS" smtClean="0"/>
          </a:p>
        </p:txBody>
      </p:sp>
      <p:sp>
        <p:nvSpPr>
          <p:cNvPr id="20487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400" smtClean="0"/>
              <a:t>Trajna formacija stručnih službi katoličkih škola u RH, 8. studenog 2024., Zagreb</a:t>
            </a: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E90E84-697E-4F9E-A80E-EFA44F10A1C0}" type="slidenum">
              <a:rPr lang="hr-HR" altLang="sr-Latn-RS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hr-HR" altLang="sr-Latn-RS" sz="1400" smtClean="0"/>
          </a:p>
        </p:txBody>
      </p:sp>
      <p:sp>
        <p:nvSpPr>
          <p:cNvPr id="23556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F6F99A9-9782-4D1F-AA13-AF65D1895185}" type="slidenum">
              <a:rPr lang="hr-HR" altLang="sr-Latn-R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hr-HR" altLang="sr-Latn-RS" sz="1400"/>
          </a:p>
        </p:txBody>
      </p:sp>
      <p:sp>
        <p:nvSpPr>
          <p:cNvPr id="23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altLang="sr-Latn-RS" smtClean="0"/>
          </a:p>
        </p:txBody>
      </p:sp>
      <p:sp>
        <p:nvSpPr>
          <p:cNvPr id="23559" name="Text Box 4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>
                <a:cs typeface="Segoe UI" panose="020B0502040204020203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8497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3054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3054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102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3294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7056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588604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351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08612" cy="397351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4845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3544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432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3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241638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0543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459909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1051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7613" y="273050"/>
            <a:ext cx="2741612" cy="53054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5613" cy="53054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7306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03.11.24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Trajna formacija stručnih službi katoličkih škola u RH, 8. studenog 2024., Zagreb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636C9-DBC0-4EEC-9F37-9075788981F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70859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03.11.24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Trajna formacija stručnih službi katoličkih škola u RH, 8. studenog 2024., Zagreb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9B9EB-0C5B-47AB-9908-886D753CD88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43464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03.11.24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Trajna formacija stručnih službi katoličkih škola u RH, 8. studenog 2024., Zagreb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3D589-F532-402F-B006-06045F1652E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39682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4975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4975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03.11.24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Trajna formacija stručnih službi katoličkih škola u RH, 8. studenog 2024., Zagreb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4914F-2FCD-42F7-8102-F24F6FB70B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96466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03.11.24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Trajna formacija stručnih službi katoličkih škola u RH, 8. studenog 2024., Zagreb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C0B7-C52E-42B2-838B-6B9E322365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19215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03.11.24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Trajna formacija stručnih službi katoličkih škola u RH, 8. studenog 2024., Zagreb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316B7-8BB7-422D-AFC1-F9046CE5574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84251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03.11.24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Trajna formacija stručnih službi katoličkih škola u RH, 8. studenog 2024., Zagreb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B1166-378E-4D86-9047-3AB1C384449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88487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65744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03.11.24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Trajna formacija stručnih službi katoličkih škola u RH, 8. studenog 2024., Zagreb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EAEA0-E033-4A58-B5E3-51211F02937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56519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03.11.24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Trajna formacija stručnih službi katoličkih škola u RH, 8. studenog 2024., Zagreb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9D587-633F-443C-B7D4-DA8C715E198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19448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03.11.24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Trajna formacija stručnih službi katoličkih škola u RH, 8. studenog 2024., Zagreb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2A02D-8D66-42E3-A7CA-86E96E23AE2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660085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025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025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03.11.24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Trajna formacija stručnih službi katoličkih škola u RH, 8. studenog 2024., Zagreb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7DDF3-A98A-4094-BB05-7DAD8D7A652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4770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351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351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680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630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6310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493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392640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351785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 smtClean="0"/>
              <a:t>Kliknite za uređivanje formata teksta naslova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 smtClean="0"/>
              <a:t>Kliknite za uređivanje formata teksta strukture</a:t>
            </a:r>
          </a:p>
          <a:p>
            <a:pPr lvl="1"/>
            <a:r>
              <a:rPr lang="en-GB" altLang="sr-Latn-RS" smtClean="0"/>
              <a:t>Druga razina strukture</a:t>
            </a:r>
          </a:p>
          <a:p>
            <a:pPr lvl="2"/>
            <a:r>
              <a:rPr lang="en-GB" altLang="sr-Latn-RS" smtClean="0"/>
              <a:t>Treća razina strukture</a:t>
            </a:r>
          </a:p>
          <a:p>
            <a:pPr lvl="3"/>
            <a:r>
              <a:rPr lang="en-GB" altLang="sr-Latn-RS" smtClean="0"/>
              <a:t>Četvrta razina strukture</a:t>
            </a:r>
          </a:p>
          <a:p>
            <a:pPr lvl="4"/>
            <a:r>
              <a:rPr lang="en-GB" altLang="sr-Latn-RS" smtClean="0"/>
              <a:t>Peta razina strukture</a:t>
            </a:r>
          </a:p>
          <a:p>
            <a:pPr lvl="4"/>
            <a:r>
              <a:rPr lang="en-GB" altLang="sr-Latn-RS" smtClean="0"/>
              <a:t>Šesta razina strukture</a:t>
            </a:r>
          </a:p>
          <a:p>
            <a:pPr lvl="4"/>
            <a:r>
              <a:rPr lang="en-GB" altLang="sr-Latn-RS" smtClean="0"/>
              <a:t>Sedma razina strukture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1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9625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 smtClean="0"/>
              <a:t>Kliknite za uređivanje formata teksta naslova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69625" cy="397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568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 smtClean="0"/>
              <a:t>Kliknite za uređivanje formata teksta strukture</a:t>
            </a:r>
          </a:p>
          <a:p>
            <a:pPr lvl="1"/>
            <a:r>
              <a:rPr lang="en-GB" altLang="sr-Latn-RS" smtClean="0"/>
              <a:t>Druga razina strukture</a:t>
            </a:r>
          </a:p>
          <a:p>
            <a:pPr lvl="2"/>
            <a:r>
              <a:rPr lang="en-GB" altLang="sr-Latn-RS" smtClean="0"/>
              <a:t>Treća razina strukture</a:t>
            </a:r>
          </a:p>
          <a:p>
            <a:pPr lvl="3"/>
            <a:r>
              <a:rPr lang="en-GB" altLang="sr-Latn-RS" smtClean="0"/>
              <a:t>Četvrta razina strukture</a:t>
            </a:r>
          </a:p>
          <a:p>
            <a:pPr lvl="4"/>
            <a:r>
              <a:rPr lang="en-GB" altLang="sr-Latn-RS" smtClean="0"/>
              <a:t>Peta razina strukture</a:t>
            </a:r>
          </a:p>
          <a:p>
            <a:pPr lvl="4"/>
            <a:r>
              <a:rPr lang="en-GB" altLang="sr-Latn-RS" smtClean="0"/>
              <a:t>Šesta razina strukture</a:t>
            </a:r>
          </a:p>
          <a:p>
            <a:pPr lvl="4"/>
            <a:r>
              <a:rPr lang="en-GB" altLang="sr-Latn-RS" smtClean="0"/>
              <a:t>Sedma razina strukture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cs typeface="DejaVu San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cs typeface="DejaVu San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cs typeface="DejaVu San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cs typeface="DejaVu San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cs typeface="DejaVu San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cs typeface="DejaVu San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cs typeface="DejaVu San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Arial" panose="020B0604020202020204" pitchFamily="34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ct val="84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4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4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4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4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 smtClean="0"/>
              <a:t>Kliknite za uređivanje formata teksta naslova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 smtClean="0"/>
              <a:t>Kliknite za uređivanje formata teksta strukture</a:t>
            </a:r>
          </a:p>
          <a:p>
            <a:pPr lvl="1"/>
            <a:r>
              <a:rPr lang="en-GB" altLang="sr-Latn-RS" smtClean="0"/>
              <a:t>Druga razina strukture</a:t>
            </a:r>
          </a:p>
          <a:p>
            <a:pPr lvl="2"/>
            <a:r>
              <a:rPr lang="en-GB" altLang="sr-Latn-RS" smtClean="0"/>
              <a:t>Treća razina strukture</a:t>
            </a:r>
          </a:p>
          <a:p>
            <a:pPr lvl="3"/>
            <a:r>
              <a:rPr lang="en-GB" altLang="sr-Latn-RS" smtClean="0"/>
              <a:t>Četvrta razina strukture</a:t>
            </a:r>
          </a:p>
          <a:p>
            <a:pPr lvl="4"/>
            <a:r>
              <a:rPr lang="en-GB" altLang="sr-Latn-RS" smtClean="0"/>
              <a:t>Peta razina strukture</a:t>
            </a:r>
          </a:p>
          <a:p>
            <a:pPr lvl="4"/>
            <a:r>
              <a:rPr lang="en-GB" altLang="sr-Latn-RS" smtClean="0"/>
              <a:t>Šesta razina strukture</a:t>
            </a:r>
          </a:p>
          <a:p>
            <a:pPr lvl="4"/>
            <a:r>
              <a:rPr lang="en-GB" altLang="sr-Latn-RS" smtClean="0"/>
              <a:t>Sedma razina strukture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hr-HR" altLang="sr-Latn-RS"/>
              <a:t>03.11.24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48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hr-HR" altLang="sr-Latn-RS"/>
              <a:t>Trajna formacija stručnih službi katoličkih škola u RH, 8. studenog 2024., Zagreb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612188" y="6356350"/>
            <a:ext cx="274161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50FCA6FA-8EAF-4B7F-B00F-AD0ACD9A760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/>
  <p:txStyles>
    <p:titleStyle>
      <a:lvl1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 Light" panose="020F03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www.mentimeter.com/app/presentation/n/alh55dkiw5mquvzshc57muei6j71cfg8/edit?question=muhu11xqcf3c" TargetMode="Externa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0" y="0"/>
            <a:ext cx="12193588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55575" y="-144463"/>
            <a:ext cx="301625" cy="30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44525" y="157163"/>
            <a:ext cx="11504613" cy="27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buSzPct val="100000"/>
              <a:defRPr/>
            </a:pPr>
            <a:r>
              <a:rPr lang="hr-HR" altLang="sr-Latn-R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Uključenost roditelja                                      u </a:t>
            </a:r>
          </a:p>
          <a:p>
            <a:pPr algn="ctr" eaLnBrk="1">
              <a:buSzPct val="100000"/>
              <a:defRPr/>
            </a:pPr>
            <a:r>
              <a:rPr lang="hr-HR" altLang="sr-Latn-R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rad katoličkih škola</a:t>
            </a:r>
          </a:p>
          <a:p>
            <a:pPr eaLnBrk="1">
              <a:buSzPct val="100000"/>
              <a:defRPr/>
            </a:pPr>
            <a:endParaRPr lang="hr-HR" altLang="sr-Latn-RS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2205038"/>
            <a:ext cx="4537075" cy="366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9525" y="6453188"/>
            <a:ext cx="121840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-17463" y="-15875"/>
            <a:ext cx="12211051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271588" y="768350"/>
            <a:ext cx="10318750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 eaLnBrk="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 odgojno - obrazovnim organizacijama koje žele biti djelotvorne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roditelji su pozvani sudjelovati u životu škole ne samo zbog                                 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izravne odgojne odgovornosti, nego i zbog izvršavanja 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hr-HR" alt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zajedničke odgovornosti u kvalitetnom i učinkovitom odgoju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hr-HR" altLang="sr-Latn-R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krucijalan čimbenik partnerskog odnosa čini aktivna roditeljska uključenost u obrazovanje djeteta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defRPr/>
            </a:pPr>
            <a:endParaRPr lang="hr-HR" altLang="sr-Latn-R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>
                <a:solidFill>
                  <a:srgbClr val="222222"/>
                </a:solidFill>
                <a:latin typeface="Arial" panose="020B0604020202020204" pitchFamily="34" charset="0"/>
              </a:rPr>
              <a:t>o</a:t>
            </a:r>
            <a:r>
              <a:rPr lang="pl-PL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vaj konstrukt promiče akademski, socijalni i emocionalni razvoj djece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tabLst/>
              <a:defRPr/>
            </a:pPr>
            <a:endParaRPr lang="pl-PL" altLang="sr-Latn-RS" sz="1000" dirty="0" smtClean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tabLst/>
              <a:defRPr/>
            </a:pPr>
            <a:r>
              <a:rPr lang="pl-PL" altLang="sr-Latn-RS" sz="24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uključenost roditelja povezana je s učinkovitošću same škole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tabLst/>
              <a:defRPr/>
            </a:pPr>
            <a:r>
              <a:rPr lang="pl-PL" altLang="sr-Latn-R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altLang="sr-Latn-RS" sz="24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      (Čilić, 2017.)</a:t>
            </a:r>
            <a:endParaRPr lang="hr-HR" altLang="sr-Latn-RS" sz="24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hr-HR" alt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0" y="6492875"/>
            <a:ext cx="121935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744538" y="-171450"/>
            <a:ext cx="11017251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       	                </a:t>
            </a:r>
            <a:r>
              <a:rPr lang="hr-HR" altLang="sr-Latn-RS" sz="30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Uključenost roditelje u školski život djeteta      </a:t>
            </a:r>
            <a:r>
              <a:rPr lang="hr-HR" altLang="sr-Latn-RS" sz="32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     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				</a:t>
            </a:r>
            <a:r>
              <a:rPr lang="hr-HR" altLang="sr-Latn-RS" sz="3200" dirty="0" smtClean="0">
                <a:cs typeface="Arial" panose="020B0604020202020204" pitchFamily="34" charset="0"/>
              </a:rPr>
              <a:t>		  </a:t>
            </a:r>
            <a:endParaRPr lang="hr-HR" altLang="sr-Latn-RS" sz="3600" b="1" dirty="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-9525" y="0"/>
            <a:ext cx="12193588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9525" y="57150"/>
            <a:ext cx="12192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1271588" y="230188"/>
            <a:ext cx="10398125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hr-HR" altLang="sr-Latn-RS" sz="2400" b="1" dirty="0" smtClean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r-HR" altLang="sr-Latn-R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Uključenost roditelja u obrazovanje 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kompleksan, višedimenzionalan konstrukt koji uključuje mnoštvo roditeljskih aktivnosti             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i ponašanja vezanih uz cjelokupni proces obrazovanja i učenja djeteta, a koja se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manifestiraju u školi i izvan škole  (</a:t>
            </a:r>
            <a:r>
              <a:rPr lang="hr-HR" altLang="sr-Latn-R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Hoover</a:t>
            </a: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-Dempsey i </a:t>
            </a:r>
            <a:r>
              <a:rPr lang="hr-HR" altLang="sr-Latn-R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Sandler</a:t>
            </a: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1997.; </a:t>
            </a:r>
            <a:r>
              <a:rPr lang="hr-HR" altLang="sr-Latn-R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Epstein</a:t>
            </a: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2008.;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hr-HR" altLang="sr-Latn-R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Pomerantz</a:t>
            </a: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altLang="sr-Latn-R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Moorman</a:t>
            </a: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hr-HR" altLang="sr-Latn-R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Cheung</a:t>
            </a: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2012.)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hr-HR" altLang="sr-Latn-R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važnost roditeljske uključenosti prepoznata je u Europi kroz udruženje (EPA)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koje obuhvaća 150 milijuna roditelja, a cilj je uključenost roditelja u odluke koje donosi  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škola, prikupljanje i diseminaciju informacija te poticanje inovacija u sustavu 		 															                       (</a:t>
            </a:r>
            <a:r>
              <a:rPr lang="hr-HR" altLang="sr-Latn-R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Salamon</a:t>
            </a: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2018.)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hr-HR" altLang="sr-Latn-R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 našim prostorima postoji malo autora koji se bave istraživanjem ove problematike   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(Bošnjaković i </a:t>
            </a:r>
            <a:r>
              <a:rPr lang="hr-HR" altLang="sr-Latn-R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Galeković</a:t>
            </a:r>
            <a:r>
              <a:rPr lang="hr-HR" alt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2022.)  </a:t>
            </a: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0" y="6499225"/>
            <a:ext cx="121840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554038" y="-184150"/>
            <a:ext cx="12223751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       	                </a:t>
            </a:r>
            <a:r>
              <a:rPr lang="hr-HR" altLang="sr-Latn-RS" sz="30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Uključenost roditelja u školski život djeteta</a:t>
            </a:r>
            <a:endParaRPr lang="hr-HR" altLang="sr-Latn-RS" sz="3200" b="1" dirty="0" smtClean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				</a:t>
            </a:r>
            <a:endParaRPr lang="hr-HR" altLang="sr-Latn-RS" sz="3600" b="1" dirty="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0" y="0"/>
            <a:ext cx="12193588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15888" y="-41275"/>
            <a:ext cx="1195228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SzPct val="100000"/>
              <a:defRPr/>
            </a:pPr>
            <a:r>
              <a:rPr lang="hr-HR" altLang="sr-Latn-RS" sz="30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Roditeljska uključenost – u školi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9525" y="6521450"/>
            <a:ext cx="121840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84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lnSpc>
                <a:spcPct val="84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lnSpc>
                <a:spcPct val="84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lnSpc>
                <a:spcPct val="84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lnSpc>
                <a:spcPct val="84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</a:rPr>
              <a:t>Trajna formacija stručnih službi katoličkih škola u RH, 8. studenog 2024., Zagreb</a:t>
            </a:r>
          </a:p>
        </p:txBody>
      </p:sp>
      <p:pic>
        <p:nvPicPr>
          <p:cNvPr id="26629" name="Slika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615950"/>
            <a:ext cx="7624762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r="9085"/>
          <a:stretch>
            <a:fillRect/>
          </a:stretch>
        </p:blipFill>
        <p:spPr bwMode="auto">
          <a:xfrm>
            <a:off x="-38100" y="0"/>
            <a:ext cx="1223168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326" r="90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912813" y="188913"/>
            <a:ext cx="119522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SzPct val="100000"/>
              <a:defRPr/>
            </a:pPr>
            <a:r>
              <a:rPr lang="hr-HR" altLang="sr-Latn-RS" sz="30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Roditeljska uključenost - izvan škole </a:t>
            </a:r>
          </a:p>
          <a:p>
            <a:pPr algn="ctr" eaLnBrk="1" hangingPunct="1">
              <a:lnSpc>
                <a:spcPct val="90000"/>
              </a:lnSpc>
              <a:buSzPct val="100000"/>
              <a:defRPr/>
            </a:pPr>
            <a:endParaRPr lang="hr-HR" altLang="sr-Latn-RS" sz="36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28676" name="Grupa 5"/>
          <p:cNvGrpSpPr>
            <a:grpSpLocks/>
          </p:cNvGrpSpPr>
          <p:nvPr/>
        </p:nvGrpSpPr>
        <p:grpSpPr bwMode="auto">
          <a:xfrm>
            <a:off x="80963" y="481013"/>
            <a:ext cx="5688012" cy="6261100"/>
            <a:chOff x="8113" y="0"/>
            <a:chExt cx="7804928" cy="7670800"/>
          </a:xfrm>
        </p:grpSpPr>
        <p:sp>
          <p:nvSpPr>
            <p:cNvPr id="28689" name="Zaobljeni pravokutnik 36"/>
            <p:cNvSpPr>
              <a:spLocks noChangeArrowheads="1"/>
            </p:cNvSpPr>
            <p:nvPr/>
          </p:nvSpPr>
          <p:spPr bwMode="auto">
            <a:xfrm>
              <a:off x="8113" y="0"/>
              <a:ext cx="7804928" cy="7670800"/>
            </a:xfrm>
            <a:prstGeom prst="roundRect">
              <a:avLst>
                <a:gd name="adj" fmla="val 10000"/>
              </a:avLst>
            </a:prstGeom>
            <a:solidFill>
              <a:srgbClr val="FFE8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8" name="Zaobljeni pravokutnik 4"/>
            <p:cNvSpPr txBox="1"/>
            <p:nvPr/>
          </p:nvSpPr>
          <p:spPr>
            <a:xfrm>
              <a:off x="8113" y="0"/>
              <a:ext cx="7804928" cy="23008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06680" tIns="106680" rIns="106680" bIns="106680" spcCol="1270" anchor="ctr"/>
            <a:lstStyle/>
            <a:p>
              <a:pPr algn="ctr" defTabSz="12446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r-HR" altLang="sr-Latn-RS" sz="26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aktivnosti vezane za razvoj školskih znanja/ vještina djeteta</a:t>
              </a:r>
              <a:endParaRPr lang="hr-HR" sz="26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a 6"/>
          <p:cNvGrpSpPr/>
          <p:nvPr/>
        </p:nvGrpSpPr>
        <p:grpSpPr>
          <a:xfrm>
            <a:off x="248648" y="1760130"/>
            <a:ext cx="5455020" cy="902144"/>
            <a:chOff x="788606" y="2302691"/>
            <a:chExt cx="6243942" cy="887404"/>
          </a:xfrm>
          <a:solidFill>
            <a:srgbClr val="FFFFFF">
              <a:alpha val="46000"/>
            </a:srgbClr>
          </a:solidFill>
        </p:grpSpPr>
        <p:sp>
          <p:nvSpPr>
            <p:cNvPr id="35" name="Zaobljeni pravokutnik 34"/>
            <p:cNvSpPr/>
            <p:nvPr/>
          </p:nvSpPr>
          <p:spPr>
            <a:xfrm>
              <a:off x="788606" y="2302691"/>
              <a:ext cx="6243942" cy="887404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sp>
        <p:sp>
          <p:nvSpPr>
            <p:cNvPr id="36" name="Zaobljeni pravokutnik 6"/>
            <p:cNvSpPr txBox="1"/>
            <p:nvPr/>
          </p:nvSpPr>
          <p:spPr>
            <a:xfrm>
              <a:off x="814597" y="2328682"/>
              <a:ext cx="6191960" cy="83542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txBody>
            <a:bodyPr lIns="58420" tIns="43815" rIns="58420" bIns="43815" spcCol="1270" anchor="ctr"/>
            <a:lstStyle/>
            <a:p>
              <a:pPr algn="ctr" defTabSz="10223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r-HR" altLang="sr-Latn-RS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nadgledanje i pomoć u izvršavanju zadaća</a:t>
              </a:r>
              <a:endParaRPr lang="hr-HR" sz="2200" dirty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216663" y="2816773"/>
            <a:ext cx="5465036" cy="864248"/>
            <a:chOff x="788606" y="3326619"/>
            <a:chExt cx="6243942" cy="887404"/>
          </a:xfrm>
          <a:solidFill>
            <a:srgbClr val="FFFFFF">
              <a:alpha val="46000"/>
            </a:srgbClr>
          </a:solidFill>
        </p:grpSpPr>
        <p:sp>
          <p:nvSpPr>
            <p:cNvPr id="33" name="Zaobljeni pravokutnik 32"/>
            <p:cNvSpPr/>
            <p:nvPr/>
          </p:nvSpPr>
          <p:spPr>
            <a:xfrm>
              <a:off x="788606" y="3326619"/>
              <a:ext cx="6243942" cy="887404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sp>
        <p:sp>
          <p:nvSpPr>
            <p:cNvPr id="34" name="Zaobljeni pravokutnik 8"/>
            <p:cNvSpPr txBox="1"/>
            <p:nvPr/>
          </p:nvSpPr>
          <p:spPr>
            <a:xfrm>
              <a:off x="814597" y="3352609"/>
              <a:ext cx="6191960" cy="83542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txBody>
            <a:bodyPr lIns="58420" tIns="43815" rIns="58420" bIns="43815" spcCol="1270" anchor="ctr"/>
            <a:lstStyle/>
            <a:p>
              <a:pPr algn="ctr" defTabSz="10223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r-HR" altLang="sr-Latn-RS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pomoć u učenju i planiranju učenja</a:t>
              </a:r>
              <a:endParaRPr lang="hr-HR" sz="2200" dirty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216833" y="3831190"/>
            <a:ext cx="5464681" cy="753517"/>
            <a:chOff x="788606" y="4350547"/>
            <a:chExt cx="6243942" cy="887404"/>
          </a:xfrm>
          <a:solidFill>
            <a:srgbClr val="FFFFFF">
              <a:alpha val="46000"/>
            </a:srgbClr>
          </a:solidFill>
        </p:grpSpPr>
        <p:sp>
          <p:nvSpPr>
            <p:cNvPr id="31" name="Zaobljeni pravokutnik 30"/>
            <p:cNvSpPr/>
            <p:nvPr/>
          </p:nvSpPr>
          <p:spPr>
            <a:xfrm>
              <a:off x="788606" y="4350547"/>
              <a:ext cx="6243942" cy="887404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sp>
        <p:sp>
          <p:nvSpPr>
            <p:cNvPr id="32" name="Zaobljeni pravokutnik 10"/>
            <p:cNvSpPr txBox="1"/>
            <p:nvPr/>
          </p:nvSpPr>
          <p:spPr>
            <a:xfrm>
              <a:off x="814597" y="4376538"/>
              <a:ext cx="6191960" cy="83542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txBody>
            <a:bodyPr lIns="58420" tIns="43815" rIns="58420" bIns="43815" spcCol="1270" anchor="ctr"/>
            <a:lstStyle/>
            <a:p>
              <a:pPr algn="ctr" defTabSz="10223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r-HR" altLang="sr-Latn-RS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pomoć u organizaciji vremena </a:t>
              </a:r>
              <a:endParaRPr lang="hr-HR" sz="2200" dirty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216173" y="4734876"/>
            <a:ext cx="5465341" cy="796913"/>
            <a:chOff x="788606" y="5374475"/>
            <a:chExt cx="6243942" cy="887404"/>
          </a:xfrm>
          <a:solidFill>
            <a:srgbClr val="FFFFFF">
              <a:alpha val="46000"/>
            </a:srgbClr>
          </a:solidFill>
        </p:grpSpPr>
        <p:sp>
          <p:nvSpPr>
            <p:cNvPr id="29" name="Zaobljeni pravokutnik 28"/>
            <p:cNvSpPr/>
            <p:nvPr/>
          </p:nvSpPr>
          <p:spPr>
            <a:xfrm>
              <a:off x="788606" y="5374475"/>
              <a:ext cx="6243942" cy="887404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sp>
        <p:sp>
          <p:nvSpPr>
            <p:cNvPr id="30" name="Zaobljeni pravokutnik 12"/>
            <p:cNvSpPr txBox="1"/>
            <p:nvPr/>
          </p:nvSpPr>
          <p:spPr>
            <a:xfrm>
              <a:off x="814597" y="5400466"/>
              <a:ext cx="6191960" cy="83542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txBody>
            <a:bodyPr lIns="58420" tIns="43815" rIns="58420" bIns="43815" spcCol="1270" anchor="ctr"/>
            <a:lstStyle/>
            <a:p>
              <a:pPr algn="ctr" defTabSz="10223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r-HR" altLang="sr-Latn-RS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aktivnosti razvijanja jezičnih vještina </a:t>
              </a:r>
              <a:endParaRPr lang="hr-HR" sz="2200" dirty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195253" y="5644801"/>
            <a:ext cx="5485708" cy="913075"/>
            <a:chOff x="788606" y="6398404"/>
            <a:chExt cx="6253932" cy="887404"/>
          </a:xfrm>
          <a:solidFill>
            <a:srgbClr val="FFFFFF">
              <a:alpha val="46000"/>
            </a:srgbClr>
          </a:solidFill>
        </p:grpSpPr>
        <p:sp>
          <p:nvSpPr>
            <p:cNvPr id="27" name="Zaobljeni pravokutnik 26"/>
            <p:cNvSpPr/>
            <p:nvPr/>
          </p:nvSpPr>
          <p:spPr>
            <a:xfrm>
              <a:off x="788606" y="6398404"/>
              <a:ext cx="6243942" cy="887404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sp>
        <p:sp>
          <p:nvSpPr>
            <p:cNvPr id="28" name="Zaobljeni pravokutnik 14"/>
            <p:cNvSpPr txBox="1"/>
            <p:nvPr/>
          </p:nvSpPr>
          <p:spPr>
            <a:xfrm>
              <a:off x="896691" y="6424395"/>
              <a:ext cx="6145847" cy="77136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txBody>
            <a:bodyPr lIns="58420" tIns="43815" rIns="58420" bIns="43815" spcCol="1270" anchor="ctr"/>
            <a:lstStyle/>
            <a:p>
              <a:pPr algn="ctr" defTabSz="10223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r-HR" altLang="sr-Latn-RS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diskusije i komunikacija roditelja i djece            o školskim pitanjima </a:t>
              </a:r>
              <a:endParaRPr lang="hr-HR" sz="2200" dirty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28682" name="Grupa 11"/>
          <p:cNvGrpSpPr>
            <a:grpSpLocks/>
          </p:cNvGrpSpPr>
          <p:nvPr/>
        </p:nvGrpSpPr>
        <p:grpSpPr bwMode="auto">
          <a:xfrm>
            <a:off x="5975350" y="466725"/>
            <a:ext cx="5975350" cy="6275388"/>
            <a:chOff x="8398411" y="0"/>
            <a:chExt cx="7804928" cy="7670800"/>
          </a:xfrm>
        </p:grpSpPr>
        <p:sp>
          <p:nvSpPr>
            <p:cNvPr id="28687" name="Zaobljeni pravokutnik 24"/>
            <p:cNvSpPr>
              <a:spLocks noChangeArrowheads="1"/>
            </p:cNvSpPr>
            <p:nvPr/>
          </p:nvSpPr>
          <p:spPr bwMode="auto">
            <a:xfrm>
              <a:off x="8398411" y="0"/>
              <a:ext cx="7804928" cy="7670800"/>
            </a:xfrm>
            <a:prstGeom prst="roundRect">
              <a:avLst>
                <a:gd name="adj" fmla="val 10000"/>
              </a:avLst>
            </a:prstGeom>
            <a:solidFill>
              <a:srgbClr val="FFE8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Zaobljeni pravokutnik 16"/>
            <p:cNvSpPr txBox="1"/>
            <p:nvPr/>
          </p:nvSpPr>
          <p:spPr>
            <a:xfrm>
              <a:off x="8398411" y="0"/>
              <a:ext cx="7804928" cy="23014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06680" tIns="106680" rIns="106680" bIns="106680" spcCol="1270" anchor="ctr"/>
            <a:lstStyle/>
            <a:p>
              <a:pPr algn="ctr" defTabSz="12446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r-HR" altLang="sr-Latn-RS" sz="26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aktivnosti poticanja učenja koje nisu direktno vezane uz školski rad</a:t>
              </a:r>
              <a:endParaRPr lang="hr-HR" sz="2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6152774" y="1783442"/>
            <a:ext cx="5660993" cy="884977"/>
            <a:chOff x="9178904" y="2301427"/>
            <a:chExt cx="6243942" cy="1117472"/>
          </a:xfrm>
          <a:solidFill>
            <a:srgbClr val="FFFFFF">
              <a:alpha val="37000"/>
            </a:srgbClr>
          </a:solidFill>
        </p:grpSpPr>
        <p:sp>
          <p:nvSpPr>
            <p:cNvPr id="23" name="Zaobljeni pravokutnik 22"/>
            <p:cNvSpPr/>
            <p:nvPr/>
          </p:nvSpPr>
          <p:spPr>
            <a:xfrm>
              <a:off x="9178904" y="2301427"/>
              <a:ext cx="6243942" cy="1117472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sp>
        <p:sp>
          <p:nvSpPr>
            <p:cNvPr id="24" name="Zaobljeni pravokutnik 18"/>
            <p:cNvSpPr txBox="1"/>
            <p:nvPr/>
          </p:nvSpPr>
          <p:spPr>
            <a:xfrm>
              <a:off x="9211634" y="2334157"/>
              <a:ext cx="6178482" cy="105201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txBody>
            <a:bodyPr lIns="58420" tIns="43815" rIns="58420" bIns="43815" spcCol="1270" anchor="ctr"/>
            <a:lstStyle/>
            <a:p>
              <a:pPr algn="ctr" defTabSz="10223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r-HR" altLang="sr-Latn-RS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stvaranje kognitivno stimulirajućega     obiteljskog okruženja </a:t>
              </a:r>
              <a:endParaRPr lang="hr-HR" sz="2200" dirty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6161753" y="3078674"/>
            <a:ext cx="5652015" cy="884977"/>
            <a:chOff x="9178904" y="3590818"/>
            <a:chExt cx="6243942" cy="1117472"/>
          </a:xfrm>
          <a:solidFill>
            <a:srgbClr val="FFFFFF">
              <a:alpha val="37000"/>
            </a:srgbClr>
          </a:solidFill>
        </p:grpSpPr>
        <p:sp>
          <p:nvSpPr>
            <p:cNvPr id="21" name="Zaobljeni pravokutnik 20"/>
            <p:cNvSpPr/>
            <p:nvPr/>
          </p:nvSpPr>
          <p:spPr>
            <a:xfrm>
              <a:off x="9178904" y="3590818"/>
              <a:ext cx="6243942" cy="1117472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sp>
        <p:sp>
          <p:nvSpPr>
            <p:cNvPr id="22" name="Zaobljeni pravokutnik 20"/>
            <p:cNvSpPr txBox="1"/>
            <p:nvPr/>
          </p:nvSpPr>
          <p:spPr>
            <a:xfrm>
              <a:off x="9211634" y="3623548"/>
              <a:ext cx="6178482" cy="105201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txBody>
            <a:bodyPr lIns="58420" tIns="43815" rIns="58420" bIns="43815" spcCol="1270" anchor="ctr"/>
            <a:lstStyle/>
            <a:p>
              <a:pPr algn="ctr" defTabSz="10223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r-HR" altLang="sr-Latn-RS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osiguravanje edukativnih materijala, uključivanje djeteta u stvaralačke aktivnosti, poticanje kreativnosti i sl.</a:t>
              </a:r>
              <a:endParaRPr lang="hr-HR" sz="2200" dirty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5" name="Grupa 14"/>
          <p:cNvGrpSpPr/>
          <p:nvPr/>
        </p:nvGrpSpPr>
        <p:grpSpPr>
          <a:xfrm>
            <a:off x="6187008" y="4373906"/>
            <a:ext cx="5601507" cy="884977"/>
            <a:chOff x="9178904" y="4880209"/>
            <a:chExt cx="6243942" cy="1117472"/>
          </a:xfrm>
          <a:solidFill>
            <a:srgbClr val="FFFFFF">
              <a:alpha val="37000"/>
            </a:srgbClr>
          </a:solidFill>
        </p:grpSpPr>
        <p:sp>
          <p:nvSpPr>
            <p:cNvPr id="19" name="Zaobljeni pravokutnik 18"/>
            <p:cNvSpPr/>
            <p:nvPr/>
          </p:nvSpPr>
          <p:spPr>
            <a:xfrm>
              <a:off x="9178904" y="4880209"/>
              <a:ext cx="6243942" cy="1117472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sp>
        <p:sp>
          <p:nvSpPr>
            <p:cNvPr id="20" name="Zaobljeni pravokutnik 22"/>
            <p:cNvSpPr txBox="1"/>
            <p:nvPr/>
          </p:nvSpPr>
          <p:spPr>
            <a:xfrm>
              <a:off x="9211634" y="4912939"/>
              <a:ext cx="6178482" cy="105201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txBody>
            <a:bodyPr lIns="58420" tIns="43815" rIns="58420" bIns="43815" spcCol="1270" anchor="ctr"/>
            <a:lstStyle/>
            <a:p>
              <a:pPr algn="ctr" defTabSz="10223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r-HR" altLang="sr-Latn-RS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aktivnosti učenja izvan obiteljskoga doma </a:t>
              </a:r>
              <a:endParaRPr lang="hr-HR" sz="2200" dirty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6" name="Grupa 15"/>
          <p:cNvGrpSpPr/>
          <p:nvPr/>
        </p:nvGrpSpPr>
        <p:grpSpPr>
          <a:xfrm>
            <a:off x="6170735" y="5638676"/>
            <a:ext cx="5634055" cy="893483"/>
            <a:chOff x="9178904" y="6169600"/>
            <a:chExt cx="6243942" cy="1117472"/>
          </a:xfrm>
          <a:solidFill>
            <a:srgbClr val="FFFFFF">
              <a:alpha val="37000"/>
            </a:srgbClr>
          </a:solidFill>
        </p:grpSpPr>
        <p:sp>
          <p:nvSpPr>
            <p:cNvPr id="17" name="Zaobljeni pravokutnik 16"/>
            <p:cNvSpPr/>
            <p:nvPr/>
          </p:nvSpPr>
          <p:spPr>
            <a:xfrm>
              <a:off x="9178904" y="6169600"/>
              <a:ext cx="6243942" cy="1117472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sp>
        <p:sp>
          <p:nvSpPr>
            <p:cNvPr id="18" name="Zaobljeni pravokutnik 24"/>
            <p:cNvSpPr txBox="1"/>
            <p:nvPr/>
          </p:nvSpPr>
          <p:spPr>
            <a:xfrm>
              <a:off x="9211634" y="6202330"/>
              <a:ext cx="6178482" cy="105201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txBody>
            <a:bodyPr lIns="58420" tIns="43815" rIns="58420" bIns="43815" spcCol="1270" anchor="ctr"/>
            <a:lstStyle/>
            <a:p>
              <a:pPr algn="ctr" defTabSz="10223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r-HR" altLang="sr-Latn-RS" sz="2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posjeti kulturnim ustanovama,                          istraživanje prirode</a:t>
              </a:r>
              <a:endParaRPr lang="hr-HR" sz="2200" dirty="0">
                <a:solidFill>
                  <a:sysClr val="window" lastClr="FFFFFF"/>
                </a:solidFill>
                <a:latin typeface="Calibri"/>
                <a:ea typeface="+mn-ea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-671513" y="-388938"/>
            <a:ext cx="12865101" cy="725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157288" y="1323975"/>
            <a:ext cx="10437812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84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lnSpc>
                <a:spcPct val="84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lnSpc>
                <a:spcPct val="84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lnSpc>
                <a:spcPct val="84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lnSpc>
                <a:spcPct val="84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/>
          </a:p>
          <a:p>
            <a:pPr eaLnBrk="1" hangingPunct="1">
              <a:lnSpc>
                <a:spcPct val="150000"/>
              </a:lnSpc>
              <a:spcBef>
                <a:spcPts val="1800"/>
              </a:spcBef>
              <a:buClrTx/>
              <a:buFontTx/>
              <a:buNone/>
            </a:pPr>
            <a:r>
              <a:rPr lang="hr-HR" altLang="sr-Latn-R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458913" y="955675"/>
            <a:ext cx="2317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84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lnSpc>
                <a:spcPct val="84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lnSpc>
                <a:spcPct val="84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lnSpc>
                <a:spcPct val="84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lnSpc>
                <a:spcPct val="84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8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30725" name="Group 5"/>
          <p:cNvGrpSpPr>
            <a:grpSpLocks/>
          </p:cNvGrpSpPr>
          <p:nvPr/>
        </p:nvGrpSpPr>
        <p:grpSpPr bwMode="auto">
          <a:xfrm>
            <a:off x="504825" y="333375"/>
            <a:ext cx="11431588" cy="7735888"/>
            <a:chOff x="340" y="113"/>
            <a:chExt cx="7201" cy="4873"/>
          </a:xfrm>
        </p:grpSpPr>
        <p:sp>
          <p:nvSpPr>
            <p:cNvPr id="30731" name="Rectangle 6"/>
            <p:cNvSpPr>
              <a:spLocks noChangeArrowheads="1"/>
            </p:cNvSpPr>
            <p:nvPr/>
          </p:nvSpPr>
          <p:spPr bwMode="auto">
            <a:xfrm>
              <a:off x="340" y="113"/>
              <a:ext cx="7201" cy="4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hr-HR" altLang="sr-Latn-RS"/>
            </a:p>
          </p:txBody>
        </p:sp>
        <p:sp>
          <p:nvSpPr>
            <p:cNvPr id="30732" name="Freeform 7"/>
            <p:cNvSpPr>
              <a:spLocks/>
            </p:cNvSpPr>
            <p:nvPr/>
          </p:nvSpPr>
          <p:spPr bwMode="auto">
            <a:xfrm>
              <a:off x="2423" y="1214"/>
              <a:ext cx="457" cy="55"/>
            </a:xfrm>
            <a:custGeom>
              <a:avLst/>
              <a:gdLst>
                <a:gd name="T0" fmla="*/ 0 w 728375"/>
                <a:gd name="T1" fmla="*/ 0 h 91440"/>
                <a:gd name="T2" fmla="*/ 0 w 728375"/>
                <a:gd name="T3" fmla="*/ 0 h 91440"/>
                <a:gd name="T4" fmla="*/ 0 w 728375"/>
                <a:gd name="T5" fmla="*/ 0 h 91440"/>
                <a:gd name="T6" fmla="*/ 0 w 728375"/>
                <a:gd name="T7" fmla="*/ 0 h 914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8375"/>
                <a:gd name="T13" fmla="*/ 0 h 91440"/>
                <a:gd name="T14" fmla="*/ 728375 w 728375"/>
                <a:gd name="T15" fmla="*/ 91440 h 914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8375" h="91440">
                  <a:moveTo>
                    <a:pt x="0" y="45720"/>
                  </a:moveTo>
                  <a:lnTo>
                    <a:pt x="728375" y="45720"/>
                  </a:lnTo>
                </a:path>
              </a:pathLst>
            </a:custGeom>
            <a:noFill/>
            <a:ln w="6480" cap="flat">
              <a:solidFill>
                <a:srgbClr val="ED7D31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30733" name="Rectangle 8"/>
            <p:cNvSpPr>
              <a:spLocks noChangeArrowheads="1"/>
            </p:cNvSpPr>
            <p:nvPr/>
          </p:nvSpPr>
          <p:spPr bwMode="auto">
            <a:xfrm>
              <a:off x="346" y="619"/>
              <a:ext cx="2076" cy="3400"/>
            </a:xfrm>
            <a:prstGeom prst="rect">
              <a:avLst/>
            </a:prstGeom>
            <a:solidFill>
              <a:srgbClr val="F1E1B9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5320" tIns="85320" rIns="85320" bIns="85320" anchor="ctr"/>
            <a:lstStyle>
              <a:lvl1pPr>
                <a:lnSpc>
                  <a:spcPct val="84000"/>
                </a:lnSpc>
                <a:spcBef>
                  <a:spcPts val="142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>
                <a:lnSpc>
                  <a:spcPct val="84000"/>
                </a:lnSpc>
                <a:spcBef>
                  <a:spcPts val="1138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>
                <a:lnSpc>
                  <a:spcPct val="84000"/>
                </a:lnSpc>
                <a:spcBef>
                  <a:spcPts val="8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>
                <a:lnSpc>
                  <a:spcPct val="84000"/>
                </a:lnSpc>
                <a:spcBef>
                  <a:spcPts val="5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>
                <a:lnSpc>
                  <a:spcPct val="84000"/>
                </a:lnSpc>
                <a:spcBef>
                  <a:spcPts val="288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49263" eaLnBrk="0" fontAlgn="base" hangingPunct="0">
                <a:lnSpc>
                  <a:spcPct val="84000"/>
                </a:lnSpc>
                <a:spcBef>
                  <a:spcPts val="28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49263" eaLnBrk="0" fontAlgn="base" hangingPunct="0">
                <a:lnSpc>
                  <a:spcPct val="84000"/>
                </a:lnSpc>
                <a:spcBef>
                  <a:spcPts val="28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49263" eaLnBrk="0" fontAlgn="base" hangingPunct="0">
                <a:lnSpc>
                  <a:spcPct val="84000"/>
                </a:lnSpc>
                <a:spcBef>
                  <a:spcPts val="28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49263" eaLnBrk="0" fontAlgn="base" hangingPunct="0">
                <a:lnSpc>
                  <a:spcPct val="84000"/>
                </a:lnSpc>
                <a:spcBef>
                  <a:spcPts val="28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hr-HR" altLang="sr-Latn-RS" sz="2000" b="1">
                <a:solidFill>
                  <a:srgbClr val="FFFFFF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hr-HR" altLang="sr-Latn-RS" sz="2000" b="1">
                <a:solidFill>
                  <a:srgbClr val="FFFFFF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hr-HR" altLang="sr-Latn-RS" sz="2000" b="1">
                  <a:solidFill>
                    <a:schemeClr val="tx1"/>
                  </a:solidFill>
                </a:rPr>
                <a:t>pozitivan utjecaj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hr-HR" altLang="sr-Latn-RS" sz="2000" b="1">
                  <a:solidFill>
                    <a:schemeClr val="tx1"/>
                  </a:solidFill>
                </a:rPr>
                <a:t>na školski uspjeh i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hr-HR" altLang="sr-Latn-RS" sz="2000" b="1">
                  <a:solidFill>
                    <a:schemeClr val="tx1"/>
                  </a:solidFill>
                </a:rPr>
                <a:t>cjelokupni razvoj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hr-HR" altLang="sr-Latn-RS" sz="2000" b="1">
                <a:solidFill>
                  <a:schemeClr val="tx1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hr-HR" altLang="sr-Latn-RS" sz="2000" b="1">
                  <a:solidFill>
                    <a:schemeClr val="tx1"/>
                  </a:solidFill>
                </a:rPr>
                <a:t>Uspješnost u učenju i svladavanju raznih gradiva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hr-HR" altLang="sr-Latn-RS" sz="2000" b="1">
                <a:solidFill>
                  <a:schemeClr val="tx1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hr-HR" altLang="sr-Latn-RS" sz="1800" b="1">
                  <a:solidFill>
                    <a:schemeClr val="tx1"/>
                  </a:solidFill>
                </a:rPr>
                <a:t>samopouzdaniji,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hr-HR" altLang="sr-Latn-RS" sz="1800" b="1">
                  <a:solidFill>
                    <a:schemeClr val="tx1"/>
                  </a:solidFill>
                </a:rPr>
                <a:t>osjećaj učinkovitosti,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hr-HR" altLang="sr-Latn-RS" sz="1800" b="1">
                  <a:solidFill>
                    <a:schemeClr val="tx1"/>
                  </a:solidFill>
                </a:rPr>
                <a:t>pozitivna percepcija o vlastitim kompetencijama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hr-HR" altLang="sr-Latn-RS" sz="1800">
                <a:solidFill>
                  <a:schemeClr val="tx1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hr-HR" altLang="sr-Latn-RS" sz="1800" b="1">
                  <a:solidFill>
                    <a:schemeClr val="tx1"/>
                  </a:solidFill>
                </a:rPr>
                <a:t>razvijaju pozitivne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hr-HR" altLang="sr-Latn-RS" sz="1800" b="1">
                  <a:solidFill>
                    <a:schemeClr val="tx1"/>
                  </a:solidFill>
                </a:rPr>
                <a:t>stavove prema učenju, obrazovanju, učiteljima i školi</a:t>
              </a:r>
              <a:endParaRPr lang="hr-HR" altLang="sr-Latn-RS" sz="1200" b="1">
                <a:solidFill>
                  <a:schemeClr val="tx1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hr-HR" altLang="sr-Latn-RS" sz="1200">
                <a:solidFill>
                  <a:srgbClr val="FFFFFF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hr-HR" altLang="sr-Latn-RS" sz="1200">
                  <a:solidFill>
                    <a:srgbClr val="FFFFFF"/>
                  </a:solidFill>
                </a:rPr>
                <a:t>. </a:t>
              </a:r>
            </a:p>
          </p:txBody>
        </p:sp>
        <p:sp>
          <p:nvSpPr>
            <p:cNvPr id="30734" name="Freeform 9"/>
            <p:cNvSpPr>
              <a:spLocks/>
            </p:cNvSpPr>
            <p:nvPr/>
          </p:nvSpPr>
          <p:spPr bwMode="auto">
            <a:xfrm>
              <a:off x="4980" y="1214"/>
              <a:ext cx="457" cy="55"/>
            </a:xfrm>
            <a:custGeom>
              <a:avLst/>
              <a:gdLst>
                <a:gd name="T0" fmla="*/ 0 w 728375"/>
                <a:gd name="T1" fmla="*/ 0 h 91440"/>
                <a:gd name="T2" fmla="*/ 0 w 728375"/>
                <a:gd name="T3" fmla="*/ 0 h 91440"/>
                <a:gd name="T4" fmla="*/ 0 w 728375"/>
                <a:gd name="T5" fmla="*/ 0 h 91440"/>
                <a:gd name="T6" fmla="*/ 0 w 728375"/>
                <a:gd name="T7" fmla="*/ 0 h 914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8375"/>
                <a:gd name="T13" fmla="*/ 0 h 91440"/>
                <a:gd name="T14" fmla="*/ 728375 w 728375"/>
                <a:gd name="T15" fmla="*/ 91440 h 914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8375" h="91440">
                  <a:moveTo>
                    <a:pt x="0" y="45720"/>
                  </a:moveTo>
                  <a:lnTo>
                    <a:pt x="728375" y="45720"/>
                  </a:lnTo>
                </a:path>
              </a:pathLst>
            </a:custGeom>
            <a:noFill/>
            <a:ln w="6480" cap="flat">
              <a:solidFill>
                <a:srgbClr val="A5A5A5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30735" name="Rectangle 10"/>
            <p:cNvSpPr>
              <a:spLocks noChangeArrowheads="1"/>
            </p:cNvSpPr>
            <p:nvPr/>
          </p:nvSpPr>
          <p:spPr bwMode="auto">
            <a:xfrm>
              <a:off x="2902" y="619"/>
              <a:ext cx="2076" cy="3400"/>
            </a:xfrm>
            <a:prstGeom prst="rect">
              <a:avLst/>
            </a:prstGeom>
            <a:solidFill>
              <a:srgbClr val="8DB5BD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5320" tIns="85320" rIns="85320" bIns="85320" anchor="ctr"/>
            <a:lstStyle>
              <a:lvl1pPr>
                <a:lnSpc>
                  <a:spcPct val="84000"/>
                </a:lnSpc>
                <a:spcBef>
                  <a:spcPts val="142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>
                <a:lnSpc>
                  <a:spcPct val="84000"/>
                </a:lnSpc>
                <a:spcBef>
                  <a:spcPts val="1138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>
                <a:lnSpc>
                  <a:spcPct val="84000"/>
                </a:lnSpc>
                <a:spcBef>
                  <a:spcPts val="8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>
                <a:lnSpc>
                  <a:spcPct val="84000"/>
                </a:lnSpc>
                <a:spcBef>
                  <a:spcPts val="5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>
                <a:lnSpc>
                  <a:spcPct val="84000"/>
                </a:lnSpc>
                <a:spcBef>
                  <a:spcPts val="288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49263" eaLnBrk="0" fontAlgn="base" hangingPunct="0">
                <a:lnSpc>
                  <a:spcPct val="84000"/>
                </a:lnSpc>
                <a:spcBef>
                  <a:spcPts val="28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49263" eaLnBrk="0" fontAlgn="base" hangingPunct="0">
                <a:lnSpc>
                  <a:spcPct val="84000"/>
                </a:lnSpc>
                <a:spcBef>
                  <a:spcPts val="28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49263" eaLnBrk="0" fontAlgn="base" hangingPunct="0">
                <a:lnSpc>
                  <a:spcPct val="84000"/>
                </a:lnSpc>
                <a:spcBef>
                  <a:spcPts val="28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49263" eaLnBrk="0" fontAlgn="base" hangingPunct="0">
                <a:lnSpc>
                  <a:spcPct val="84000"/>
                </a:lnSpc>
                <a:spcBef>
                  <a:spcPts val="28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hr-HR" altLang="sr-Latn-RS" sz="2000" b="1" dirty="0">
                  <a:solidFill>
                    <a:schemeClr val="tx1"/>
                  </a:solidFill>
                </a:rPr>
                <a:t>bolje razumijevanje rada djeteta, učitelja i škole 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hr-HR" altLang="sr-Latn-RS" sz="2000" b="1" dirty="0" smtClean="0">
                <a:solidFill>
                  <a:schemeClr val="tx1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hr-HR" altLang="sr-Latn-RS" sz="2000" b="1" dirty="0" smtClean="0">
                  <a:solidFill>
                    <a:schemeClr val="tx1"/>
                  </a:solidFill>
                </a:rPr>
                <a:t>razvoj </a:t>
              </a:r>
              <a:r>
                <a:rPr lang="hr-HR" altLang="sr-Latn-RS" sz="2000" b="1" dirty="0">
                  <a:solidFill>
                    <a:schemeClr val="tx1"/>
                  </a:solidFill>
                </a:rPr>
                <a:t>povjerenje u učitelje i školu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hr-HR" altLang="sr-Latn-RS" sz="2000" b="1" dirty="0">
                <a:solidFill>
                  <a:schemeClr val="tx1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hr-HR" altLang="sr-Latn-RS" sz="2000" b="1" dirty="0">
                  <a:solidFill>
                    <a:schemeClr val="tx1"/>
                  </a:solidFill>
                </a:rPr>
                <a:t>veći osjećaj osjetljivosti i odgovornosti za socijalne, emocionalne     i kognitivne potrebe 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hr-HR" altLang="sr-Latn-RS" sz="2000" b="1" dirty="0">
                <a:solidFill>
                  <a:schemeClr val="tx1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hr-HR" altLang="sr-Latn-RS" sz="2000" b="1" dirty="0" smtClean="0">
                  <a:solidFill>
                    <a:schemeClr val="tx1"/>
                  </a:solidFill>
                </a:rPr>
                <a:t>svjesnost teških strana roditeljstva te osjećaj potpore škole i drugih roditelja</a:t>
              </a:r>
              <a:endParaRPr lang="hr-HR" altLang="sr-Latn-R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30736" name="Rectangle 11"/>
            <p:cNvSpPr>
              <a:spLocks noChangeArrowheads="1"/>
            </p:cNvSpPr>
            <p:nvPr/>
          </p:nvSpPr>
          <p:spPr bwMode="auto">
            <a:xfrm>
              <a:off x="5459" y="619"/>
              <a:ext cx="2076" cy="3400"/>
            </a:xfrm>
            <a:prstGeom prst="rect">
              <a:avLst/>
            </a:prstGeom>
            <a:solidFill>
              <a:srgbClr val="A0C957">
                <a:alpha val="70195"/>
              </a:srgbClr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5320" tIns="85320" rIns="85320" bIns="85320" anchor="ctr"/>
            <a:lstStyle>
              <a:lvl1pPr>
                <a:lnSpc>
                  <a:spcPct val="84000"/>
                </a:lnSpc>
                <a:spcBef>
                  <a:spcPts val="142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1pPr>
              <a:lvl2pPr>
                <a:lnSpc>
                  <a:spcPct val="84000"/>
                </a:lnSpc>
                <a:spcBef>
                  <a:spcPts val="1138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2pPr>
              <a:lvl3pPr>
                <a:lnSpc>
                  <a:spcPct val="84000"/>
                </a:lnSpc>
                <a:spcBef>
                  <a:spcPts val="8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3pPr>
              <a:lvl4pPr>
                <a:lnSpc>
                  <a:spcPct val="84000"/>
                </a:lnSpc>
                <a:spcBef>
                  <a:spcPts val="5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4pPr>
              <a:lvl5pPr>
                <a:lnSpc>
                  <a:spcPct val="84000"/>
                </a:lnSpc>
                <a:spcBef>
                  <a:spcPts val="288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5pPr>
              <a:lvl6pPr marL="2514600" indent="-228600" defTabSz="449263" eaLnBrk="0" fontAlgn="base" hangingPunct="0">
                <a:lnSpc>
                  <a:spcPct val="84000"/>
                </a:lnSpc>
                <a:spcBef>
                  <a:spcPts val="28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6pPr>
              <a:lvl7pPr marL="2971800" indent="-228600" defTabSz="449263" eaLnBrk="0" fontAlgn="base" hangingPunct="0">
                <a:lnSpc>
                  <a:spcPct val="84000"/>
                </a:lnSpc>
                <a:spcBef>
                  <a:spcPts val="28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7pPr>
              <a:lvl8pPr marL="3429000" indent="-228600" defTabSz="449263" eaLnBrk="0" fontAlgn="base" hangingPunct="0">
                <a:lnSpc>
                  <a:spcPct val="84000"/>
                </a:lnSpc>
                <a:spcBef>
                  <a:spcPts val="28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8pPr>
              <a:lvl9pPr marL="3886200" indent="-228600" defTabSz="449263" eaLnBrk="0" fontAlgn="base" hangingPunct="0">
                <a:lnSpc>
                  <a:spcPct val="84000"/>
                </a:lnSpc>
                <a:spcBef>
                  <a:spcPts val="288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charset="0"/>
                </a:defRPr>
              </a:lvl9pPr>
            </a:lstStyle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pl-PL" altLang="sr-Latn-RS" sz="2000" b="1">
                <a:solidFill>
                  <a:srgbClr val="FFFFFF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pl-PL" altLang="sr-Latn-RS" sz="2000" b="1">
                <a:solidFill>
                  <a:srgbClr val="FFFFFF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pl-PL" altLang="sr-Latn-RS" sz="2000" b="1">
                <a:solidFill>
                  <a:srgbClr val="FFFFFF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pl-PL" altLang="sr-Latn-RS" sz="2000" b="1">
                <a:solidFill>
                  <a:srgbClr val="FFFFFF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pl-PL" altLang="sr-Latn-RS" sz="2000" b="1">
                  <a:solidFill>
                    <a:schemeClr val="tx1"/>
                  </a:solidFill>
                </a:rPr>
                <a:t>bolja školska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pl-PL" altLang="sr-Latn-RS" sz="2000" b="1">
                  <a:solidFill>
                    <a:schemeClr val="tx1"/>
                  </a:solidFill>
                </a:rPr>
                <a:t>klima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pl-PL" altLang="sr-Latn-RS" sz="1000" b="1">
                <a:solidFill>
                  <a:schemeClr val="tx1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pl-PL" altLang="sr-Latn-RS" sz="2000" b="1">
                  <a:solidFill>
                    <a:schemeClr val="tx1"/>
                  </a:solidFill>
                </a:rPr>
                <a:t>školama se osigurava potpora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pl-PL" altLang="sr-Latn-RS" sz="2000" b="1">
                  <a:solidFill>
                    <a:schemeClr val="tx1"/>
                  </a:solidFill>
                </a:rPr>
                <a:t>od strane roditelja i obitelji iz lokalne zajednice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pl-PL" altLang="sr-Latn-RS" sz="1000" b="1">
                <a:solidFill>
                  <a:schemeClr val="tx1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pl-PL" altLang="sr-Latn-RS" sz="2000" b="1">
                  <a:solidFill>
                    <a:schemeClr val="tx1"/>
                  </a:solidFill>
                </a:rPr>
                <a:t>veće poštovanje prema dobrim stranama obitelji i različitostima učenika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pl-PL" altLang="sr-Latn-RS" sz="1000" b="1">
                <a:solidFill>
                  <a:schemeClr val="tx1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pl-PL" altLang="sr-Latn-RS" sz="2000" b="1">
                  <a:solidFill>
                    <a:schemeClr val="tx1"/>
                  </a:solidFill>
                </a:rPr>
                <a:t>bolja reputaciju u javnosti i pozitivni stavove roditelja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r>
                <a:rPr lang="pl-PL" altLang="sr-Latn-RS" sz="2000" b="1">
                  <a:solidFill>
                    <a:schemeClr val="tx1"/>
                  </a:solidFill>
                </a:rPr>
                <a:t>o školi</a:t>
              </a: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pl-PL" altLang="sr-Latn-RS" sz="2000" b="1">
                <a:solidFill>
                  <a:srgbClr val="FFFFFF"/>
                </a:solidFill>
              </a:endParaRPr>
            </a:p>
            <a:p>
              <a:pPr algn="ctr" eaLnBrk="1">
                <a:lnSpc>
                  <a:spcPct val="90000"/>
                </a:lnSpc>
                <a:spcBef>
                  <a:spcPct val="0"/>
                </a:spcBef>
                <a:spcAft>
                  <a:spcPts val="425"/>
                </a:spcAft>
                <a:buClrTx/>
                <a:buFontTx/>
                <a:buNone/>
              </a:pPr>
              <a:endParaRPr lang="pl-PL" altLang="sr-Latn-RS" sz="2000" b="1">
                <a:solidFill>
                  <a:srgbClr val="FFFFFF"/>
                </a:solidFill>
              </a:endParaRPr>
            </a:p>
          </p:txBody>
        </p:sp>
      </p:grpSp>
      <p:sp>
        <p:nvSpPr>
          <p:cNvPr id="30726" name="Text Box 12"/>
          <p:cNvSpPr txBox="1">
            <a:spLocks noChangeArrowheads="1"/>
          </p:cNvSpPr>
          <p:nvPr/>
        </p:nvSpPr>
        <p:spPr bwMode="auto">
          <a:xfrm>
            <a:off x="0" y="6526213"/>
            <a:ext cx="121840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84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lnSpc>
                <a:spcPct val="84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lnSpc>
                <a:spcPct val="84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lnSpc>
                <a:spcPct val="84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lnSpc>
                <a:spcPct val="84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84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</a:rPr>
              <a:t>Trajna formacija stručnih službi katoličkih škola u RH, 8. studenog 2024., Zagreb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582613"/>
            <a:ext cx="25971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663" y="573088"/>
            <a:ext cx="25892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582613"/>
            <a:ext cx="25749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1828006" y="-3474"/>
            <a:ext cx="9096375" cy="5524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altLang="sr-Latn-RS" sz="3000" b="1" kern="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Dobrobiti uključenosti roditelja u obrazovanje</a:t>
            </a:r>
            <a:endParaRPr lang="hr-HR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-9525" y="0"/>
            <a:ext cx="12193588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9525" y="57150"/>
            <a:ext cx="12192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696913" y="2420938"/>
            <a:ext cx="10002837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0" y="6499225"/>
            <a:ext cx="121840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528638" y="-212725"/>
            <a:ext cx="12223751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       	                </a:t>
            </a:r>
            <a:r>
              <a:rPr lang="hr-HR" altLang="sr-Latn-RS" sz="30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Uključenost roditelja u rad katoličke škole</a:t>
            </a:r>
            <a:endParaRPr lang="hr-HR" altLang="sr-Latn-RS" sz="3200" b="1" dirty="0" smtClean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						</a:t>
            </a:r>
            <a:r>
              <a:rPr lang="hr-HR" altLang="sr-Latn-R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Katoličke škole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 smtClean="0">
                <a:cs typeface="Arial" panose="020B0604020202020204" pitchFamily="34" charset="0"/>
              </a:rPr>
              <a:t>						kao </a:t>
            </a:r>
            <a:r>
              <a:rPr lang="hr-HR" altLang="sr-Latn-RS" sz="2000" dirty="0">
                <a:cs typeface="Arial" panose="020B0604020202020204" pitchFamily="34" charset="0"/>
              </a:rPr>
              <a:t>mjesta evangelizacije, cjelovitog odgoja, inkulturacije i učenja o </a:t>
            </a:r>
            <a:r>
              <a:rPr lang="hr-HR" altLang="sr-Latn-RS" sz="2000" dirty="0" smtClean="0">
                <a:cs typeface="Arial" panose="020B0604020202020204" pitchFamily="34" charset="0"/>
              </a:rPr>
              <a:t>						životnom </a:t>
            </a:r>
            <a:r>
              <a:rPr lang="hr-HR" altLang="sr-Latn-RS" sz="2000" dirty="0">
                <a:cs typeface="Arial" panose="020B0604020202020204" pitchFamily="34" charset="0"/>
              </a:rPr>
              <a:t>dijalogu između mladih i različitih religija i društvenih okruženja </a:t>
            </a:r>
            <a:r>
              <a:rPr lang="hr-HR" altLang="sr-Latn-RS" sz="2000" dirty="0" smtClean="0">
                <a:cs typeface="Arial" panose="020B0604020202020204" pitchFamily="34" charset="0"/>
              </a:rPr>
              <a:t>					</a:t>
            </a:r>
            <a:r>
              <a:rPr lang="hr-HR" altLang="sr-Latn-RS" sz="2000" dirty="0">
                <a:cs typeface="Arial" panose="020B0604020202020204" pitchFamily="34" charset="0"/>
              </a:rPr>
              <a:t> </a:t>
            </a:r>
            <a:r>
              <a:rPr lang="hr-HR" altLang="sr-Latn-RS" sz="2000" dirty="0" smtClean="0">
                <a:cs typeface="Arial" panose="020B0604020202020204" pitchFamily="34" charset="0"/>
              </a:rPr>
              <a:t>     u </a:t>
            </a:r>
            <a:r>
              <a:rPr lang="hr-HR" altLang="sr-Latn-RS" sz="2000" dirty="0">
                <a:cs typeface="Arial" panose="020B0604020202020204" pitchFamily="34" charset="0"/>
              </a:rPr>
              <a:t>rad implementiraju sustav vrijednosti koji  je važan za cjelovit rast i </a:t>
            </a:r>
            <a:r>
              <a:rPr lang="hr-HR" altLang="sr-Latn-RS" sz="2000" dirty="0" smtClean="0">
                <a:cs typeface="Arial" panose="020B0604020202020204" pitchFamily="34" charset="0"/>
              </a:rPr>
              <a:t>   	                                    					      oblikovanje </a:t>
            </a:r>
            <a:r>
              <a:rPr lang="hr-HR" altLang="sr-Latn-RS" sz="2000" dirty="0">
                <a:cs typeface="Arial" panose="020B0604020202020204" pitchFamily="34" charset="0"/>
              </a:rPr>
              <a:t>osobe temeljen na kršćanskoj </a:t>
            </a:r>
            <a:r>
              <a:rPr lang="hr-HR" altLang="sr-Latn-RS" sz="2000" dirty="0" smtClean="0">
                <a:cs typeface="Arial" panose="020B0604020202020204" pitchFamily="34" charset="0"/>
              </a:rPr>
              <a:t>antropologiji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>
                <a:cs typeface="Arial" panose="020B0604020202020204" pitchFamily="34" charset="0"/>
              </a:rPr>
              <a:t>	</a:t>
            </a:r>
            <a:r>
              <a:rPr lang="hr-HR" altLang="sr-Latn-RS" sz="2000" dirty="0" smtClean="0">
                <a:cs typeface="Arial" panose="020B0604020202020204" pitchFamily="34" charset="0"/>
              </a:rPr>
              <a:t>																		papa Ivan Pavao II.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sz="2000" dirty="0" smtClean="0"/>
              <a:t>                        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sz="2000" dirty="0"/>
              <a:t>	</a:t>
            </a:r>
            <a:r>
              <a:rPr lang="hr-HR" sz="2000" dirty="0" smtClean="0"/>
              <a:t>                               konstitutivni </a:t>
            </a:r>
            <a:r>
              <a:rPr lang="hr-HR" sz="2000" dirty="0"/>
              <a:t>je element identiteta svake katoličke </a:t>
            </a:r>
            <a:r>
              <a:rPr lang="hr-HR" sz="2000" dirty="0" smtClean="0"/>
              <a:t>škole koji je potreban zbog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sz="2000" dirty="0"/>
              <a:t> </a:t>
            </a:r>
            <a:r>
              <a:rPr lang="hr-HR" sz="2000" dirty="0" smtClean="0"/>
              <a:t>                              kvalitetnog i učinkovitog odgoja </a:t>
            </a:r>
            <a:endParaRPr lang="hr-HR" sz="2000" dirty="0"/>
          </a:p>
          <a:p>
            <a:pPr eaLnBrk="1">
              <a:lnSpc>
                <a:spcPct val="150000"/>
              </a:lnSpc>
              <a:buSzPct val="100000"/>
              <a:defRPr/>
            </a:pPr>
            <a:endParaRPr lang="hr-HR" altLang="sr-Latn-RS" sz="2400" dirty="0" smtClean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buFont typeface="Times New Roman" panose="02020603050405020304" pitchFamily="18" charset="0"/>
              <a:buNone/>
              <a:defRPr/>
            </a:pPr>
            <a:r>
              <a:rPr lang="hr-HR" altLang="sr-Latn-RS" sz="3600" b="1" dirty="0" smtClean="0">
                <a:cs typeface="Arial" panose="020B0604020202020204" pitchFamily="34" charset="0"/>
              </a:rPr>
              <a:t>   </a:t>
            </a:r>
          </a:p>
          <a:p>
            <a:pPr algn="just" eaLnBrk="1">
              <a:lnSpc>
                <a:spcPct val="150000"/>
              </a:lnSpc>
              <a:buSzPct val="100000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  <a:p>
            <a:pPr algn="just" eaLnBrk="1">
              <a:lnSpc>
                <a:spcPct val="150000"/>
              </a:lnSpc>
              <a:buSzPct val="100000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-9525" y="0"/>
            <a:ext cx="12193588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9525" y="57150"/>
            <a:ext cx="12192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696913" y="2420938"/>
            <a:ext cx="10002837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0" y="6499225"/>
            <a:ext cx="121840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528638" y="-212725"/>
            <a:ext cx="12223751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      	                </a:t>
            </a:r>
            <a:r>
              <a:rPr lang="hr-HR" altLang="sr-Latn-RS" sz="30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Uključenost roditelja u rad katoličke škole</a:t>
            </a:r>
            <a:r>
              <a:rPr lang="hr-HR" altLang="sr-Latn-RS" b="1" dirty="0" smtClean="0">
                <a:cs typeface="Arial" panose="020B0604020202020204" pitchFamily="34" charset="0"/>
              </a:rPr>
              <a:t>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b="1" dirty="0">
                <a:cs typeface="Arial" panose="020B0604020202020204" pitchFamily="34" charset="0"/>
              </a:rPr>
              <a:t> </a:t>
            </a:r>
            <a:r>
              <a:rPr lang="hr-HR" altLang="sr-Latn-RS" b="1" dirty="0" smtClean="0">
                <a:cs typeface="Arial" panose="020B0604020202020204" pitchFamily="34" charset="0"/>
              </a:rPr>
              <a:t>                                </a:t>
            </a:r>
            <a:r>
              <a:rPr lang="hr-HR" altLang="sr-Latn-RS" b="1" dirty="0">
                <a:cs typeface="Arial" panose="020B0604020202020204" pitchFamily="34" charset="0"/>
              </a:rPr>
              <a:t> </a:t>
            </a:r>
            <a:r>
              <a:rPr lang="hr-HR" altLang="sr-Latn-RS" b="1" dirty="0" smtClean="0">
                <a:cs typeface="Arial" panose="020B0604020202020204" pitchFamily="34" charset="0"/>
              </a:rPr>
              <a:t> Istraživanja u svijetu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dirty="0" smtClean="0">
                <a:cs typeface="Arial" panose="020B0604020202020204" pitchFamily="34" charset="0"/>
              </a:rPr>
              <a:t>					       katoličke škole </a:t>
            </a:r>
            <a:r>
              <a:rPr lang="hr-HR" altLang="sr-Latn-RS" dirty="0">
                <a:cs typeface="Arial" panose="020B0604020202020204" pitchFamily="34" charset="0"/>
              </a:rPr>
              <a:t>češće imaju dobre odnose s roditeljima </a:t>
            </a:r>
            <a:r>
              <a:rPr lang="hr-HR" altLang="sr-Latn-RS" dirty="0" smtClean="0">
                <a:cs typeface="Arial" panose="020B0604020202020204" pitchFamily="34" charset="0"/>
              </a:rPr>
              <a:t>nego u drugim školama</a:t>
            </a:r>
            <a:endParaRPr lang="hr-HR" altLang="sr-Latn-RS" dirty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dirty="0" smtClean="0">
                <a:cs typeface="Arial" panose="020B0604020202020204" pitchFamily="34" charset="0"/>
              </a:rPr>
              <a:t>					       12 </a:t>
            </a:r>
            <a:r>
              <a:rPr lang="hr-HR" altLang="sr-Latn-RS" dirty="0">
                <a:cs typeface="Arial" panose="020B0604020202020204" pitchFamily="34" charset="0"/>
              </a:rPr>
              <a:t>% je veća vjerojatnost da će imati odlične ili vrlo dobre odnose s </a:t>
            </a:r>
            <a:r>
              <a:rPr lang="hr-HR" altLang="sr-Latn-RS" dirty="0" smtClean="0">
                <a:cs typeface="Arial" panose="020B0604020202020204" pitchFamily="34" charset="0"/>
              </a:rPr>
              <a:t>roditeljima   (Morris, 2010.)</a:t>
            </a:r>
            <a:endParaRPr lang="hr-HR" altLang="sr-Latn-RS" sz="500" dirty="0" smtClean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endParaRPr lang="hr-HR" altLang="sr-Latn-RS" sz="500" dirty="0" smtClean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dirty="0" smtClean="0">
                <a:cs typeface="Arial" panose="020B0604020202020204" pitchFamily="34" charset="0"/>
              </a:rPr>
              <a:t>	    			              </a:t>
            </a:r>
            <a:r>
              <a:rPr lang="hr-HR" altLang="sr-Latn-RS" b="1" dirty="0" smtClean="0">
                <a:cs typeface="Arial" panose="020B0604020202020204" pitchFamily="34" charset="0"/>
              </a:rPr>
              <a:t>Istraživanja u Hrvatskoj – osnovne škole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b="1" dirty="0" smtClean="0">
                <a:cs typeface="Arial" panose="020B0604020202020204" pitchFamily="34" charset="0"/>
              </a:rPr>
              <a:t>					       </a:t>
            </a:r>
            <a:r>
              <a:rPr lang="hr-HR" altLang="sr-Latn-RS" dirty="0" smtClean="0">
                <a:cs typeface="Arial" panose="020B0604020202020204" pitchFamily="34" charset="0"/>
              </a:rPr>
              <a:t>zadovoljstvo roditelja radom katoličkih škola </a:t>
            </a:r>
            <a:r>
              <a:rPr lang="hr-HR" altLang="sr-Latn-RS" b="1" dirty="0" smtClean="0">
                <a:cs typeface="Arial" panose="020B0604020202020204" pitchFamily="34" charset="0"/>
              </a:rPr>
              <a:t>vrlo visoko </a:t>
            </a:r>
            <a:r>
              <a:rPr lang="hr-HR" altLang="sr-Latn-RS" dirty="0" smtClean="0">
                <a:cs typeface="Arial" panose="020B0604020202020204" pitchFamily="34" charset="0"/>
              </a:rPr>
              <a:t>(</a:t>
            </a:r>
            <a:r>
              <a:rPr lang="hr-HR" dirty="0" smtClean="0"/>
              <a:t>M=4,5; SD=1,11)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i="1" dirty="0" smtClean="0"/>
              <a:t>                                   zadovoljniji roditelji koji su aktivnije uključeni u rad škole, s više djece u školi,       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i="1" dirty="0"/>
              <a:t> </a:t>
            </a:r>
            <a:r>
              <a:rPr lang="hr-HR" i="1" dirty="0" smtClean="0"/>
              <a:t>                                  obrazovaniji roditelji i oni čija su djeca aktivnije uključena u izvanškolske aktivnosti  </a:t>
            </a:r>
            <a:endParaRPr lang="hr-HR" sz="500" i="1" dirty="0" smtClean="0"/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500" dirty="0">
                <a:cs typeface="Arial" panose="020B0604020202020204" pitchFamily="34" charset="0"/>
              </a:rPr>
              <a:t> </a:t>
            </a:r>
            <a:r>
              <a:rPr lang="hr-HR" altLang="sr-Latn-RS" sz="500" dirty="0" smtClean="0">
                <a:cs typeface="Arial" panose="020B0604020202020204" pitchFamily="34" charset="0"/>
              </a:rPr>
              <a:t>                            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dirty="0" smtClean="0">
                <a:cs typeface="Arial" panose="020B0604020202020204" pitchFamily="34" charset="0"/>
              </a:rPr>
              <a:t>                                   roditelji uključenost u rad katoličkih škola procjenjuju </a:t>
            </a:r>
            <a:r>
              <a:rPr lang="hr-HR" altLang="sr-Latn-RS" b="1" dirty="0" smtClean="0">
                <a:cs typeface="Arial" panose="020B0604020202020204" pitchFamily="34" charset="0"/>
              </a:rPr>
              <a:t>vrlo dobrom </a:t>
            </a:r>
            <a:r>
              <a:rPr lang="hr-HR" altLang="sr-Latn-RS" dirty="0" smtClean="0">
                <a:cs typeface="Arial" panose="020B0604020202020204" pitchFamily="34" charset="0"/>
              </a:rPr>
              <a:t>(M=4,3; SD=1,11)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i="1" dirty="0" smtClean="0">
                <a:cs typeface="Arial" panose="020B0604020202020204" pitchFamily="34" charset="0"/>
              </a:rPr>
              <a:t>                                   gostovanje na nastavi, sudjelovanje u aktivnostima i događajima u školi, humanitarne akcije </a:t>
            </a:r>
            <a:r>
              <a:rPr lang="hr-HR" altLang="sr-Latn-RS" dirty="0">
                <a:cs typeface="Arial" panose="020B0604020202020204" pitchFamily="34" charset="0"/>
              </a:rPr>
              <a:t>	</a:t>
            </a:r>
            <a:r>
              <a:rPr lang="hr-HR" altLang="sr-Latn-RS" dirty="0" smtClean="0">
                <a:cs typeface="Arial" panose="020B0604020202020204" pitchFamily="34" charset="0"/>
              </a:rPr>
              <a:t>						              								                 (Matković, </a:t>
            </a:r>
            <a:r>
              <a:rPr lang="hr-HR" altLang="sr-Latn-RS" dirty="0" err="1" smtClean="0">
                <a:cs typeface="Arial" panose="020B0604020202020204" pitchFamily="34" charset="0"/>
              </a:rPr>
              <a:t>Aladrović</a:t>
            </a:r>
            <a:r>
              <a:rPr lang="hr-HR" altLang="sr-Latn-RS" dirty="0" smtClean="0">
                <a:cs typeface="Arial" panose="020B0604020202020204" pitchFamily="34" charset="0"/>
              </a:rPr>
              <a:t> – </a:t>
            </a:r>
            <a:r>
              <a:rPr lang="hr-HR" altLang="sr-Latn-RS" dirty="0" err="1" smtClean="0">
                <a:cs typeface="Arial" panose="020B0604020202020204" pitchFamily="34" charset="0"/>
              </a:rPr>
              <a:t>Slovaček</a:t>
            </a:r>
            <a:r>
              <a:rPr lang="hr-HR" altLang="sr-Latn-RS" dirty="0" smtClean="0">
                <a:cs typeface="Arial" panose="020B0604020202020204" pitchFamily="34" charset="0"/>
              </a:rPr>
              <a:t>, 2024.)</a:t>
            </a:r>
            <a:endParaRPr lang="hr-HR" altLang="sr-Latn-RS" dirty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b="1" dirty="0" smtClean="0">
                <a:cs typeface="Arial" panose="020B0604020202020204" pitchFamily="34" charset="0"/>
              </a:rPr>
              <a:t>					       Istraživanja </a:t>
            </a:r>
            <a:r>
              <a:rPr lang="hr-HR" altLang="sr-Latn-RS" b="1" dirty="0">
                <a:cs typeface="Arial" panose="020B0604020202020204" pitchFamily="34" charset="0"/>
              </a:rPr>
              <a:t>u Hrvatskoj – </a:t>
            </a:r>
            <a:r>
              <a:rPr lang="hr-HR" altLang="sr-Latn-RS" b="1" dirty="0" smtClean="0">
                <a:cs typeface="Arial" panose="020B0604020202020204" pitchFamily="34" charset="0"/>
              </a:rPr>
              <a:t>srednje škole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b="1" dirty="0">
                <a:cs typeface="Arial" panose="020B0604020202020204" pitchFamily="34" charset="0"/>
              </a:rPr>
              <a:t>					</a:t>
            </a:r>
            <a:r>
              <a:rPr lang="hr-HR" altLang="sr-Latn-RS" b="1" dirty="0" smtClean="0">
                <a:cs typeface="Arial" panose="020B0604020202020204" pitchFamily="34" charset="0"/>
              </a:rPr>
              <a:t>       </a:t>
            </a:r>
            <a:r>
              <a:rPr lang="hr-HR" altLang="sr-Latn-RS" dirty="0" smtClean="0">
                <a:cs typeface="Arial" panose="020B0604020202020204" pitchFamily="34" charset="0"/>
              </a:rPr>
              <a:t>suradnja s roditeljima </a:t>
            </a:r>
            <a:r>
              <a:rPr lang="hr-HR" altLang="sr-Latn-RS" dirty="0">
                <a:cs typeface="Arial" panose="020B0604020202020204" pitchFamily="34" charset="0"/>
              </a:rPr>
              <a:t>se </a:t>
            </a:r>
            <a:r>
              <a:rPr lang="hr-HR" altLang="sr-Latn-RS" dirty="0" smtClean="0">
                <a:cs typeface="Arial" panose="020B0604020202020204" pitchFamily="34" charset="0"/>
              </a:rPr>
              <a:t>odvija </a:t>
            </a:r>
            <a:r>
              <a:rPr lang="hr-HR" altLang="sr-Latn-RS" dirty="0">
                <a:cs typeface="Arial" panose="020B0604020202020204" pitchFamily="34" charset="0"/>
              </a:rPr>
              <a:t>na osnovnoj </a:t>
            </a:r>
            <a:r>
              <a:rPr lang="hr-HR" altLang="sr-Latn-RS" dirty="0" smtClean="0">
                <a:cs typeface="Arial" panose="020B0604020202020204" pitchFamily="34" charset="0"/>
              </a:rPr>
              <a:t>razini, ali je nadopunjena druženjem </a:t>
            </a:r>
            <a:r>
              <a:rPr lang="hr-HR" altLang="sr-Latn-RS" dirty="0">
                <a:cs typeface="Arial" panose="020B0604020202020204" pitchFamily="34" charset="0"/>
              </a:rPr>
              <a:t>s roditeljima, </a:t>
            </a:r>
            <a:r>
              <a:rPr lang="hr-HR" altLang="sr-Latn-RS" dirty="0" smtClean="0">
                <a:cs typeface="Arial" panose="020B0604020202020204" pitchFamily="34" charset="0"/>
              </a:rPr>
              <a:t>                  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dirty="0">
                <a:cs typeface="Arial" panose="020B0604020202020204" pitchFamily="34" charset="0"/>
              </a:rPr>
              <a:t> </a:t>
            </a:r>
            <a:r>
              <a:rPr lang="hr-HR" altLang="sr-Latn-RS" dirty="0" smtClean="0">
                <a:cs typeface="Arial" panose="020B0604020202020204" pitchFamily="34" charset="0"/>
              </a:rPr>
              <a:t>                                   različitim edukativnim radionicama </a:t>
            </a:r>
            <a:r>
              <a:rPr lang="hr-HR" altLang="sr-Latn-RS" dirty="0">
                <a:cs typeface="Arial" panose="020B0604020202020204" pitchFamily="34" charset="0"/>
              </a:rPr>
              <a:t>i </a:t>
            </a:r>
            <a:r>
              <a:rPr lang="hr-HR" altLang="sr-Latn-RS" dirty="0" smtClean="0">
                <a:cs typeface="Arial" panose="020B0604020202020204" pitchFamily="34" charset="0"/>
              </a:rPr>
              <a:t>okupljanjima, </a:t>
            </a:r>
            <a:r>
              <a:rPr lang="pl-PL" altLang="sr-Latn-RS" dirty="0" smtClean="0">
                <a:cs typeface="Arial" panose="020B0604020202020204" pitchFamily="34" charset="0"/>
              </a:rPr>
              <a:t>sudjelovanjem </a:t>
            </a:r>
            <a:r>
              <a:rPr lang="pl-PL" altLang="sr-Latn-RS" dirty="0">
                <a:cs typeface="Arial" panose="020B0604020202020204" pitchFamily="34" charset="0"/>
              </a:rPr>
              <a:t>u organizaciji priredbi i </a:t>
            </a:r>
            <a:r>
              <a:rPr lang="pl-PL" altLang="sr-Latn-RS" dirty="0" smtClean="0">
                <a:cs typeface="Arial" panose="020B0604020202020204" pitchFamily="34" charset="0"/>
              </a:rPr>
              <a:t>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pl-PL" altLang="sr-Latn-RS" dirty="0">
                <a:cs typeface="Arial" panose="020B0604020202020204" pitchFamily="34" charset="0"/>
              </a:rPr>
              <a:t> </a:t>
            </a:r>
            <a:r>
              <a:rPr lang="pl-PL" altLang="sr-Latn-RS" dirty="0" smtClean="0">
                <a:cs typeface="Arial" panose="020B0604020202020204" pitchFamily="34" charset="0"/>
              </a:rPr>
              <a:t>                                   humanitarnih akcija                                                                                              (Vukoja, 2021.)</a:t>
            </a:r>
            <a:endParaRPr lang="hr-HR" altLang="sr-Latn-RS" dirty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sz="2400" dirty="0" smtClean="0"/>
              <a:t>                        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sz="2400" dirty="0"/>
              <a:t>	</a:t>
            </a:r>
            <a:endParaRPr lang="hr-HR" altLang="sr-Latn-RS" sz="2400" dirty="0" smtClean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buFont typeface="Times New Roman" panose="02020603050405020304" pitchFamily="18" charset="0"/>
              <a:buNone/>
              <a:defRPr/>
            </a:pPr>
            <a:r>
              <a:rPr lang="hr-HR" altLang="sr-Latn-RS" sz="3600" b="1" dirty="0" smtClean="0">
                <a:cs typeface="Arial" panose="020B0604020202020204" pitchFamily="34" charset="0"/>
              </a:rPr>
              <a:t>   </a:t>
            </a:r>
          </a:p>
          <a:p>
            <a:pPr algn="just" eaLnBrk="1">
              <a:lnSpc>
                <a:spcPct val="150000"/>
              </a:lnSpc>
              <a:buSzPct val="100000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  <a:p>
            <a:pPr algn="just" eaLnBrk="1">
              <a:lnSpc>
                <a:spcPct val="150000"/>
              </a:lnSpc>
              <a:buSzPct val="100000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-9525" y="0"/>
            <a:ext cx="12193588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9525" y="57150"/>
            <a:ext cx="12192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696913" y="2420938"/>
            <a:ext cx="10002837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0" y="6499225"/>
            <a:ext cx="121840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3525" y="-192088"/>
            <a:ext cx="1221105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       	</a:t>
            </a:r>
            <a:r>
              <a:rPr lang="hr-HR" altLang="sr-Latn-RS" sz="2400" b="1" dirty="0" smtClean="0">
                <a:cs typeface="Arial" panose="020B0604020202020204" pitchFamily="34" charset="0"/>
              </a:rPr>
              <a:t>         </a:t>
            </a:r>
            <a:r>
              <a:rPr lang="hr-HR" altLang="sr-Latn-RS" sz="22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Otežavajući čimbenici roditeljske uključenosti u obrazovanje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			</a:t>
            </a:r>
            <a:r>
              <a:rPr lang="hr-HR" altLang="sr-Latn-RS" sz="3200" b="1" dirty="0">
                <a:cs typeface="Arial" panose="020B0604020202020204" pitchFamily="34" charset="0"/>
              </a:rPr>
              <a:t> </a:t>
            </a:r>
            <a:r>
              <a:rPr lang="hr-HR" altLang="sr-Latn-RS" sz="3200" b="1" dirty="0" smtClean="0">
                <a:cs typeface="Arial" panose="020B0604020202020204" pitchFamily="34" charset="0"/>
              </a:rPr>
              <a:t>     </a:t>
            </a:r>
            <a:r>
              <a:rPr lang="hr-HR" altLang="sr-Latn-RS" sz="2000" dirty="0" smtClean="0">
                <a:cs typeface="Arial" panose="020B0604020202020204" pitchFamily="34" charset="0"/>
              </a:rPr>
              <a:t>U Hrvatskoj je konstrukt roditeljske uključenosti </a:t>
            </a:r>
            <a:r>
              <a:rPr lang="hr-HR" altLang="sr-Latn-RS" sz="2000" dirty="0">
                <a:cs typeface="Arial" panose="020B0604020202020204" pitchFamily="34" charset="0"/>
              </a:rPr>
              <a:t>nedostatno </a:t>
            </a:r>
            <a:r>
              <a:rPr lang="hr-HR" altLang="sr-Latn-RS" sz="2000" dirty="0" smtClean="0">
                <a:cs typeface="Arial" panose="020B0604020202020204" pitchFamily="34" charset="0"/>
              </a:rPr>
              <a:t>istražen </a:t>
            </a:r>
            <a:r>
              <a:rPr lang="hr-HR" altLang="sr-Latn-RS" sz="2000" dirty="0">
                <a:cs typeface="Arial" panose="020B0604020202020204" pitchFamily="34" charset="0"/>
              </a:rPr>
              <a:t>i </a:t>
            </a:r>
            <a:endParaRPr lang="hr-HR" altLang="sr-Latn-RS" sz="2000" dirty="0" smtClean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>
                <a:cs typeface="Arial" panose="020B0604020202020204" pitchFamily="34" charset="0"/>
              </a:rPr>
              <a:t> </a:t>
            </a:r>
            <a:r>
              <a:rPr lang="hr-HR" altLang="sr-Latn-RS" sz="2000" dirty="0" smtClean="0">
                <a:cs typeface="Arial" panose="020B0604020202020204" pitchFamily="34" charset="0"/>
              </a:rPr>
              <a:t>			   nedovoljno </a:t>
            </a:r>
            <a:r>
              <a:rPr lang="hr-HR" altLang="sr-Latn-RS" sz="2000" dirty="0">
                <a:cs typeface="Arial" panose="020B0604020202020204" pitchFamily="34" charset="0"/>
              </a:rPr>
              <a:t>implementirana u školskoj </a:t>
            </a:r>
            <a:r>
              <a:rPr lang="hr-HR" altLang="sr-Latn-RS" sz="2000" dirty="0" smtClean="0">
                <a:cs typeface="Arial" panose="020B0604020202020204" pitchFamily="34" charset="0"/>
              </a:rPr>
              <a:t>praksi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>
                <a:cs typeface="Arial" panose="020B0604020202020204" pitchFamily="34" charset="0"/>
              </a:rPr>
              <a:t>	</a:t>
            </a:r>
            <a:r>
              <a:rPr lang="hr-HR" altLang="sr-Latn-RS" sz="2000" dirty="0" smtClean="0">
                <a:cs typeface="Arial" panose="020B0604020202020204" pitchFamily="34" charset="0"/>
              </a:rPr>
              <a:t>																 (Sušanj </a:t>
            </a:r>
            <a:r>
              <a:rPr lang="hr-HR" altLang="sr-Latn-RS" sz="2000" dirty="0" err="1" smtClean="0">
                <a:cs typeface="Arial" panose="020B0604020202020204" pitchFamily="34" charset="0"/>
              </a:rPr>
              <a:t>Gregorović</a:t>
            </a:r>
            <a:r>
              <a:rPr lang="hr-HR" altLang="sr-Latn-RS" sz="2000" dirty="0" smtClean="0">
                <a:cs typeface="Arial" panose="020B0604020202020204" pitchFamily="34" charset="0"/>
              </a:rPr>
              <a:t>, 2017.)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>
                <a:cs typeface="Arial" panose="020B0604020202020204" pitchFamily="34" charset="0"/>
              </a:rPr>
              <a:t>	</a:t>
            </a:r>
            <a:r>
              <a:rPr lang="hr-HR" altLang="sr-Latn-RS" sz="2000" dirty="0" smtClean="0">
                <a:cs typeface="Arial" panose="020B0604020202020204" pitchFamily="34" charset="0"/>
              </a:rPr>
              <a:t>		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>
                <a:cs typeface="Arial" panose="020B0604020202020204" pitchFamily="34" charset="0"/>
              </a:rPr>
              <a:t> </a:t>
            </a:r>
            <a:r>
              <a:rPr lang="hr-HR" altLang="sr-Latn-RS" sz="2000" dirty="0" smtClean="0">
                <a:cs typeface="Arial" panose="020B0604020202020204" pitchFamily="34" charset="0"/>
              </a:rPr>
              <a:t>                     Istraživanja često pronalaze jaz između važnosti koja se pripisuje roditeljskom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>
                <a:cs typeface="Arial" panose="020B0604020202020204" pitchFamily="34" charset="0"/>
              </a:rPr>
              <a:t> </a:t>
            </a:r>
            <a:r>
              <a:rPr lang="hr-HR" altLang="sr-Latn-RS" sz="2000" dirty="0" smtClean="0">
                <a:cs typeface="Arial" panose="020B0604020202020204" pitchFamily="34" charset="0"/>
              </a:rPr>
              <a:t>                     angažmanu i radnji potrebnih da se podupre taj angažman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>
                <a:cs typeface="Arial" panose="020B0604020202020204" pitchFamily="34" charset="0"/>
              </a:rPr>
              <a:t>	</a:t>
            </a:r>
            <a:r>
              <a:rPr lang="hr-HR" altLang="sr-Latn-RS" sz="2000" dirty="0" smtClean="0">
                <a:cs typeface="Arial" panose="020B0604020202020204" pitchFamily="34" charset="0"/>
              </a:rPr>
              <a:t>																  (</a:t>
            </a:r>
            <a:r>
              <a:rPr lang="hr-HR" altLang="sr-Latn-RS" sz="2000" dirty="0" err="1" smtClean="0">
                <a:cs typeface="Arial" panose="020B0604020202020204" pitchFamily="34" charset="0"/>
              </a:rPr>
              <a:t>Goodall</a:t>
            </a:r>
            <a:r>
              <a:rPr lang="hr-HR" altLang="sr-Latn-RS" sz="2000" dirty="0" smtClean="0">
                <a:cs typeface="Arial" panose="020B0604020202020204" pitchFamily="34" charset="0"/>
              </a:rPr>
              <a:t> i suradnici, 2022.)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endParaRPr lang="hr-HR" altLang="sr-Latn-RS" sz="2000" dirty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 smtClean="0">
                <a:cs typeface="Arial" panose="020B0604020202020204" pitchFamily="34" charset="0"/>
              </a:rPr>
              <a:t>				  Crkvena retorika oko važnosti obitelji u odnosu na katoličke škole često nije razrađena                       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>
                <a:cs typeface="Arial" panose="020B0604020202020204" pitchFamily="34" charset="0"/>
              </a:rPr>
              <a:t> </a:t>
            </a:r>
            <a:r>
              <a:rPr lang="hr-HR" altLang="sr-Latn-RS" sz="2000" dirty="0" smtClean="0">
                <a:cs typeface="Arial" panose="020B0604020202020204" pitchFamily="34" charset="0"/>
              </a:rPr>
              <a:t>                    u praksi – razdvojenost između </a:t>
            </a:r>
            <a:r>
              <a:rPr lang="hr-HR" altLang="sr-Latn-R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namjera i radnji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 smtClean="0">
                <a:cs typeface="Arial" panose="020B0604020202020204" pitchFamily="34" charset="0"/>
              </a:rPr>
              <a:t>																	   (</a:t>
            </a:r>
            <a:r>
              <a:rPr lang="hr-HR" altLang="sr-Latn-RS" sz="2000" dirty="0">
                <a:cs typeface="Arial" panose="020B0604020202020204" pitchFamily="34" charset="0"/>
              </a:rPr>
              <a:t>Arthur, 1994.)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endParaRPr lang="hr-HR" altLang="sr-Latn-RS" sz="2000" dirty="0" smtClean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endParaRPr lang="hr-HR" altLang="sr-Latn-RS" sz="2000" dirty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 smtClean="0">
                <a:cs typeface="Arial" panose="020B0604020202020204" pitchFamily="34" charset="0"/>
              </a:rPr>
              <a:t>					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 smtClean="0">
                <a:cs typeface="Arial" panose="020B0604020202020204" pitchFamily="34" charset="0"/>
              </a:rPr>
              <a:t>      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endParaRPr lang="hr-HR" altLang="sr-Latn-RS" sz="2000" dirty="0" smtClean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>
                <a:cs typeface="Arial" panose="020B0604020202020204" pitchFamily="34" charset="0"/>
              </a:rPr>
              <a:t>	</a:t>
            </a:r>
            <a:r>
              <a:rPr lang="hr-HR" altLang="sr-Latn-RS" sz="2000" dirty="0" smtClean="0">
                <a:cs typeface="Arial" panose="020B0604020202020204" pitchFamily="34" charset="0"/>
              </a:rPr>
              <a:t>			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endParaRPr lang="hr-HR" sz="2000" dirty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sz="2000" dirty="0" smtClean="0"/>
              <a:t>                        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sz="2000" dirty="0"/>
              <a:t>	</a:t>
            </a:r>
            <a:r>
              <a:rPr lang="hr-HR" sz="2000" dirty="0" smtClean="0"/>
              <a:t> </a:t>
            </a:r>
            <a:endParaRPr lang="hr-HR" altLang="sr-Latn-RS" sz="2000" dirty="0" smtClean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buFont typeface="Times New Roman" panose="02020603050405020304" pitchFamily="18" charset="0"/>
              <a:buNone/>
              <a:defRPr/>
            </a:pPr>
            <a:r>
              <a:rPr lang="hr-HR" altLang="sr-Latn-RS" sz="3600" b="1" dirty="0" smtClean="0">
                <a:cs typeface="Arial" panose="020B0604020202020204" pitchFamily="34" charset="0"/>
              </a:rPr>
              <a:t>   </a:t>
            </a:r>
          </a:p>
          <a:p>
            <a:pPr algn="just" eaLnBrk="1">
              <a:lnSpc>
                <a:spcPct val="150000"/>
              </a:lnSpc>
              <a:buSzPct val="100000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  <a:p>
            <a:pPr algn="just" eaLnBrk="1">
              <a:lnSpc>
                <a:spcPct val="150000"/>
              </a:lnSpc>
              <a:buSzPct val="100000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0" y="-4763"/>
            <a:ext cx="12193588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9525" y="57150"/>
            <a:ext cx="12192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1174750" y="4891088"/>
            <a:ext cx="10002838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Arial" panose="020B0604020202020204" pitchFamily="34" charset="0"/>
              <a:cs typeface="DejaVu Sans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Arial" panose="020B0604020202020204" pitchFamily="34" charset="0"/>
              <a:cs typeface="DejaVu Sans" charset="0"/>
            </a:endParaRPr>
          </a:p>
        </p:txBody>
      </p:sp>
      <p:grpSp>
        <p:nvGrpSpPr>
          <p:cNvPr id="38917" name="Group 4"/>
          <p:cNvGrpSpPr>
            <a:grpSpLocks/>
          </p:cNvGrpSpPr>
          <p:nvPr/>
        </p:nvGrpSpPr>
        <p:grpSpPr bwMode="auto">
          <a:xfrm>
            <a:off x="488950" y="1030288"/>
            <a:ext cx="11374438" cy="3824287"/>
            <a:chOff x="203" y="197"/>
            <a:chExt cx="7165" cy="2409"/>
          </a:xfrm>
        </p:grpSpPr>
        <p:sp>
          <p:nvSpPr>
            <p:cNvPr id="38921" name="Rectangle 5"/>
            <p:cNvSpPr>
              <a:spLocks noChangeArrowheads="1"/>
            </p:cNvSpPr>
            <p:nvPr/>
          </p:nvSpPr>
          <p:spPr bwMode="auto">
            <a:xfrm>
              <a:off x="203" y="197"/>
              <a:ext cx="7165" cy="2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hr-HR" altLang="sr-Latn-RS"/>
            </a:p>
          </p:txBody>
        </p:sp>
        <p:sp>
          <p:nvSpPr>
            <p:cNvPr id="38922" name="Freeform 6"/>
            <p:cNvSpPr>
              <a:spLocks noChangeArrowheads="1"/>
            </p:cNvSpPr>
            <p:nvPr/>
          </p:nvSpPr>
          <p:spPr bwMode="auto">
            <a:xfrm>
              <a:off x="3787" y="1193"/>
              <a:ext cx="2409" cy="416"/>
            </a:xfrm>
            <a:custGeom>
              <a:avLst/>
              <a:gdLst>
                <a:gd name="T0" fmla="*/ 0 w 3827413"/>
                <a:gd name="T1" fmla="*/ 0 h 664261"/>
                <a:gd name="T2" fmla="*/ 0 w 3827413"/>
                <a:gd name="T3" fmla="*/ 0 h 664261"/>
                <a:gd name="T4" fmla="*/ 0 w 3827413"/>
                <a:gd name="T5" fmla="*/ 0 h 664261"/>
                <a:gd name="T6" fmla="*/ 0 w 3827413"/>
                <a:gd name="T7" fmla="*/ 0 h 6642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27413"/>
                <a:gd name="T13" fmla="*/ 0 h 664261"/>
                <a:gd name="T14" fmla="*/ 3827413 w 3827413"/>
                <a:gd name="T15" fmla="*/ 664261 h 6642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27413" h="664261">
                  <a:moveTo>
                    <a:pt x="0" y="0"/>
                  </a:moveTo>
                  <a:lnTo>
                    <a:pt x="0" y="332130"/>
                  </a:lnTo>
                  <a:lnTo>
                    <a:pt x="3827413" y="332130"/>
                  </a:lnTo>
                  <a:lnTo>
                    <a:pt x="3827413" y="664261"/>
                  </a:lnTo>
                </a:path>
              </a:pathLst>
            </a:custGeom>
            <a:noFill/>
            <a:ln w="12600" cap="flat">
              <a:solidFill>
                <a:srgbClr val="7F7F7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38923" name="Freeform 7"/>
            <p:cNvSpPr>
              <a:spLocks noChangeArrowheads="1"/>
            </p:cNvSpPr>
            <p:nvPr/>
          </p:nvSpPr>
          <p:spPr bwMode="auto">
            <a:xfrm>
              <a:off x="3758" y="1193"/>
              <a:ext cx="55" cy="416"/>
            </a:xfrm>
            <a:custGeom>
              <a:avLst/>
              <a:gdLst>
                <a:gd name="T0" fmla="*/ 0 w 91440"/>
                <a:gd name="T1" fmla="*/ 0 h 664261"/>
                <a:gd name="T2" fmla="*/ 0 w 91440"/>
                <a:gd name="T3" fmla="*/ 0 h 664261"/>
                <a:gd name="T4" fmla="*/ 0 w 91440"/>
                <a:gd name="T5" fmla="*/ 0 h 664261"/>
                <a:gd name="T6" fmla="*/ 0 w 91440"/>
                <a:gd name="T7" fmla="*/ 0 h 6642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440"/>
                <a:gd name="T13" fmla="*/ 0 h 664261"/>
                <a:gd name="T14" fmla="*/ 91440 w 91440"/>
                <a:gd name="T15" fmla="*/ 664261 h 6642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440" h="664261">
                  <a:moveTo>
                    <a:pt x="45720" y="0"/>
                  </a:moveTo>
                  <a:lnTo>
                    <a:pt x="45720" y="664261"/>
                  </a:lnTo>
                </a:path>
              </a:pathLst>
            </a:custGeom>
            <a:noFill/>
            <a:ln w="12600" cap="flat">
              <a:solidFill>
                <a:srgbClr val="7F7F7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38924" name="Freeform 8"/>
            <p:cNvSpPr>
              <a:spLocks noChangeArrowheads="1"/>
            </p:cNvSpPr>
            <p:nvPr/>
          </p:nvSpPr>
          <p:spPr bwMode="auto">
            <a:xfrm>
              <a:off x="1376" y="1193"/>
              <a:ext cx="2409" cy="416"/>
            </a:xfrm>
            <a:custGeom>
              <a:avLst/>
              <a:gdLst>
                <a:gd name="T0" fmla="*/ 0 w 3827413"/>
                <a:gd name="T1" fmla="*/ 0 h 664261"/>
                <a:gd name="T2" fmla="*/ 0 w 3827413"/>
                <a:gd name="T3" fmla="*/ 0 h 664261"/>
                <a:gd name="T4" fmla="*/ 0 w 3827413"/>
                <a:gd name="T5" fmla="*/ 0 h 664261"/>
                <a:gd name="T6" fmla="*/ 0 w 3827413"/>
                <a:gd name="T7" fmla="*/ 0 h 6642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27413"/>
                <a:gd name="T13" fmla="*/ 0 h 664261"/>
                <a:gd name="T14" fmla="*/ 3827413 w 3827413"/>
                <a:gd name="T15" fmla="*/ 664261 h 6642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27413" h="664261">
                  <a:moveTo>
                    <a:pt x="3827413" y="0"/>
                  </a:moveTo>
                  <a:lnTo>
                    <a:pt x="3827413" y="332130"/>
                  </a:lnTo>
                  <a:lnTo>
                    <a:pt x="0" y="332130"/>
                  </a:lnTo>
                  <a:lnTo>
                    <a:pt x="0" y="664261"/>
                  </a:lnTo>
                </a:path>
              </a:pathLst>
            </a:custGeom>
            <a:noFill/>
            <a:ln w="12600" cap="flat">
              <a:solidFill>
                <a:srgbClr val="7F7F7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38925" name="Rectangle 9"/>
            <p:cNvSpPr>
              <a:spLocks noChangeArrowheads="1"/>
            </p:cNvSpPr>
            <p:nvPr/>
          </p:nvSpPr>
          <p:spPr bwMode="auto">
            <a:xfrm>
              <a:off x="2790" y="197"/>
              <a:ext cx="1990" cy="994"/>
            </a:xfrm>
            <a:prstGeom prst="rect">
              <a:avLst/>
            </a:prstGeom>
            <a:solidFill>
              <a:srgbClr val="AFABAB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3040" tIns="23040" rIns="23040" bIns="2304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>
                <a:spcBef>
                  <a:spcPct val="0"/>
                </a:spcBef>
                <a:spcAft>
                  <a:spcPts val="1263"/>
                </a:spcAft>
                <a:buClrTx/>
                <a:buFontTx/>
                <a:buNone/>
              </a:pPr>
              <a:r>
                <a:rPr lang="hr-HR" altLang="sr-Latn-RS" sz="3600">
                  <a:solidFill>
                    <a:srgbClr val="FFFFFF"/>
                  </a:solidFill>
                  <a:cs typeface="Calibri" panose="020F0502020204030204" pitchFamily="34" charset="0"/>
                </a:rPr>
                <a:t>Tri kategorije izazova</a:t>
              </a:r>
            </a:p>
          </p:txBody>
        </p:sp>
        <p:sp>
          <p:nvSpPr>
            <p:cNvPr id="38926" name="Rectangle 10"/>
            <p:cNvSpPr>
              <a:spLocks noChangeArrowheads="1"/>
            </p:cNvSpPr>
            <p:nvPr/>
          </p:nvSpPr>
          <p:spPr bwMode="auto">
            <a:xfrm>
              <a:off x="379" y="1612"/>
              <a:ext cx="1990" cy="994"/>
            </a:xfrm>
            <a:prstGeom prst="rect">
              <a:avLst/>
            </a:prstGeom>
            <a:solidFill>
              <a:srgbClr val="F1E1B9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3040" tIns="23040" rIns="23040" bIns="2304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>
                <a:spcBef>
                  <a:spcPct val="0"/>
                </a:spcBef>
                <a:spcAft>
                  <a:spcPts val="1263"/>
                </a:spcAft>
                <a:buClrTx/>
                <a:buFontTx/>
                <a:buNone/>
              </a:pPr>
              <a:r>
                <a:rPr lang="hr-HR" altLang="sr-Latn-RS" sz="3200">
                  <a:solidFill>
                    <a:srgbClr val="FFFFFF"/>
                  </a:solidFill>
                  <a:cs typeface="Calibri" panose="020F0502020204030204" pitchFamily="34" charset="0"/>
                </a:rPr>
                <a:t>Interpersonalani</a:t>
              </a:r>
            </a:p>
          </p:txBody>
        </p:sp>
        <p:sp>
          <p:nvSpPr>
            <p:cNvPr id="38927" name="Rectangle 11"/>
            <p:cNvSpPr>
              <a:spLocks noChangeArrowheads="1"/>
            </p:cNvSpPr>
            <p:nvPr/>
          </p:nvSpPr>
          <p:spPr bwMode="auto">
            <a:xfrm>
              <a:off x="2790" y="1612"/>
              <a:ext cx="1990" cy="994"/>
            </a:xfrm>
            <a:prstGeom prst="rect">
              <a:avLst/>
            </a:prstGeom>
            <a:solidFill>
              <a:srgbClr val="8DB5BD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3040" tIns="23040" rIns="23040" bIns="2304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>
                <a:spcBef>
                  <a:spcPct val="0"/>
                </a:spcBef>
                <a:spcAft>
                  <a:spcPts val="1263"/>
                </a:spcAft>
                <a:buClrTx/>
                <a:buFontTx/>
                <a:buNone/>
              </a:pPr>
              <a:r>
                <a:rPr lang="hr-HR" altLang="sr-Latn-RS" sz="3600">
                  <a:solidFill>
                    <a:srgbClr val="FFFFFF"/>
                  </a:solidFill>
                  <a:cs typeface="Calibri" panose="020F0502020204030204" pitchFamily="34" charset="0"/>
                </a:rPr>
                <a:t>Logistički</a:t>
              </a:r>
            </a:p>
          </p:txBody>
        </p:sp>
        <p:sp>
          <p:nvSpPr>
            <p:cNvPr id="38928" name="Rectangle 12"/>
            <p:cNvSpPr>
              <a:spLocks noChangeArrowheads="1"/>
            </p:cNvSpPr>
            <p:nvPr/>
          </p:nvSpPr>
          <p:spPr bwMode="auto">
            <a:xfrm>
              <a:off x="5201" y="1612"/>
              <a:ext cx="1990" cy="994"/>
            </a:xfrm>
            <a:prstGeom prst="rect">
              <a:avLst/>
            </a:prstGeom>
            <a:solidFill>
              <a:srgbClr val="A0C957">
                <a:alpha val="87057"/>
              </a:srgbClr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3040" tIns="23040" rIns="23040" bIns="2304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>
                <a:spcBef>
                  <a:spcPct val="0"/>
                </a:spcBef>
                <a:spcAft>
                  <a:spcPts val="1263"/>
                </a:spcAft>
                <a:buClrTx/>
                <a:buFontTx/>
                <a:buNone/>
              </a:pPr>
              <a:r>
                <a:rPr lang="hr-HR" altLang="sr-Latn-RS" sz="3600">
                  <a:solidFill>
                    <a:srgbClr val="FFFFFF"/>
                  </a:solidFill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38918" name="Text Box 13"/>
          <p:cNvSpPr txBox="1">
            <a:spLocks noChangeArrowheads="1"/>
          </p:cNvSpPr>
          <p:nvPr/>
        </p:nvSpPr>
        <p:spPr bwMode="auto">
          <a:xfrm>
            <a:off x="8732838" y="3425825"/>
            <a:ext cx="277971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2276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8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3600">
                <a:solidFill>
                  <a:srgbClr val="FFFFFF"/>
                </a:solidFill>
                <a:cs typeface="Calibri" panose="020F0502020204030204" pitchFamily="34" charset="0"/>
              </a:rPr>
              <a:t>   Izazovi na razini sustava</a:t>
            </a:r>
          </a:p>
        </p:txBody>
      </p:sp>
      <p:sp>
        <p:nvSpPr>
          <p:cNvPr id="38919" name="Text Box 14"/>
          <p:cNvSpPr txBox="1">
            <a:spLocks noChangeArrowheads="1"/>
          </p:cNvSpPr>
          <p:nvPr/>
        </p:nvSpPr>
        <p:spPr bwMode="auto">
          <a:xfrm>
            <a:off x="-7938" y="6492875"/>
            <a:ext cx="1220152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38920" name="Pravokutnik 2"/>
          <p:cNvSpPr>
            <a:spLocks noChangeArrowheads="1"/>
          </p:cNvSpPr>
          <p:nvPr/>
        </p:nvSpPr>
        <p:spPr bwMode="auto">
          <a:xfrm>
            <a:off x="1992313" y="-77788"/>
            <a:ext cx="106568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150000"/>
              </a:lnSpc>
              <a:buSzPct val="100000"/>
            </a:pPr>
            <a:r>
              <a:rPr lang="hr-HR" altLang="sr-Latn-RS" sz="2200" b="1">
                <a:solidFill>
                  <a:srgbClr val="A6A6A6"/>
                </a:solidFill>
                <a:cs typeface="Arial" panose="020B0604020202020204" pitchFamily="34" charset="0"/>
              </a:rPr>
              <a:t>Otežavajući čimbenici roditeljske uključenosti u obrazovanje</a:t>
            </a:r>
          </a:p>
        </p:txBody>
      </p:sp>
      <p:sp>
        <p:nvSpPr>
          <p:cNvPr id="2" name="Pravokutnik 1"/>
          <p:cNvSpPr/>
          <p:nvPr/>
        </p:nvSpPr>
        <p:spPr>
          <a:xfrm>
            <a:off x="-1968103" y="4927600"/>
            <a:ext cx="741682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86150" lvl="7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r-HR" altLang="sr-Latn-RS" b="1" dirty="0" smtClean="0">
                <a:solidFill>
                  <a:schemeClr val="bg1">
                    <a:lumMod val="50000"/>
                  </a:schemeClr>
                </a:solidFill>
              </a:rPr>
              <a:t> „agresivac”</a:t>
            </a:r>
          </a:p>
          <a:p>
            <a:pPr marL="3486150" lvl="7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r-HR" altLang="sr-Latn-RS" b="1" dirty="0" smtClean="0">
                <a:solidFill>
                  <a:schemeClr val="bg1">
                    <a:lumMod val="50000"/>
                  </a:schemeClr>
                </a:solidFill>
              </a:rPr>
              <a:t> „tužibaba”</a:t>
            </a:r>
          </a:p>
          <a:p>
            <a:pPr marL="3486150" lvl="7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hr-HR" altLang="sr-Latn-RS" b="1" dirty="0" smtClean="0">
                <a:solidFill>
                  <a:schemeClr val="bg1">
                    <a:lumMod val="50000"/>
                  </a:schemeClr>
                </a:solidFill>
              </a:rPr>
              <a:t> „pacijent” </a:t>
            </a:r>
          </a:p>
          <a:p>
            <a:pPr lvl="7"/>
            <a:r>
              <a:rPr lang="hr-HR" altLang="sr-Latn-R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altLang="sr-Latn-RS" b="1" dirty="0" smtClean="0">
                <a:solidFill>
                  <a:schemeClr val="bg1">
                    <a:lumMod val="50000"/>
                  </a:schemeClr>
                </a:solidFill>
              </a:rPr>
              <a:t>                     (Brdar i Rijavac, 1998.)</a:t>
            </a:r>
            <a:endParaRPr lang="hr-HR" altLang="sr-Latn-R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0" y="-4763"/>
            <a:ext cx="12193588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9525" y="57150"/>
            <a:ext cx="12192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1174750" y="4891088"/>
            <a:ext cx="10002838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Arial" panose="020B0604020202020204" pitchFamily="34" charset="0"/>
              <a:cs typeface="DejaVu Sans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Arial" panose="020B0604020202020204" pitchFamily="34" charset="0"/>
              <a:cs typeface="DejaVu Sans" charset="0"/>
            </a:endParaRPr>
          </a:p>
        </p:txBody>
      </p:sp>
      <p:grpSp>
        <p:nvGrpSpPr>
          <p:cNvPr id="40965" name="Group 4"/>
          <p:cNvGrpSpPr>
            <a:grpSpLocks/>
          </p:cNvGrpSpPr>
          <p:nvPr/>
        </p:nvGrpSpPr>
        <p:grpSpPr bwMode="auto">
          <a:xfrm>
            <a:off x="552458" y="445363"/>
            <a:ext cx="11374438" cy="4837113"/>
            <a:chOff x="203" y="197"/>
            <a:chExt cx="7165" cy="3047"/>
          </a:xfrm>
        </p:grpSpPr>
        <p:sp>
          <p:nvSpPr>
            <p:cNvPr id="40970" name="Rectangle 5"/>
            <p:cNvSpPr>
              <a:spLocks noChangeArrowheads="1"/>
            </p:cNvSpPr>
            <p:nvPr/>
          </p:nvSpPr>
          <p:spPr bwMode="auto">
            <a:xfrm>
              <a:off x="203" y="197"/>
              <a:ext cx="7165" cy="2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hr-HR" altLang="sr-Latn-RS"/>
            </a:p>
          </p:txBody>
        </p:sp>
        <p:sp>
          <p:nvSpPr>
            <p:cNvPr id="40971" name="Freeform 7"/>
            <p:cNvSpPr>
              <a:spLocks noChangeArrowheads="1"/>
            </p:cNvSpPr>
            <p:nvPr/>
          </p:nvSpPr>
          <p:spPr bwMode="auto">
            <a:xfrm>
              <a:off x="3713" y="828"/>
              <a:ext cx="55" cy="416"/>
            </a:xfrm>
            <a:custGeom>
              <a:avLst/>
              <a:gdLst>
                <a:gd name="T0" fmla="*/ 0 w 91440"/>
                <a:gd name="T1" fmla="*/ 0 h 664261"/>
                <a:gd name="T2" fmla="*/ 0 w 91440"/>
                <a:gd name="T3" fmla="*/ 0 h 664261"/>
                <a:gd name="T4" fmla="*/ 0 w 91440"/>
                <a:gd name="T5" fmla="*/ 0 h 664261"/>
                <a:gd name="T6" fmla="*/ 0 w 91440"/>
                <a:gd name="T7" fmla="*/ 0 h 6642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440"/>
                <a:gd name="T13" fmla="*/ 0 h 664261"/>
                <a:gd name="T14" fmla="*/ 91440 w 91440"/>
                <a:gd name="T15" fmla="*/ 664261 h 6642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440" h="664261">
                  <a:moveTo>
                    <a:pt x="45720" y="0"/>
                  </a:moveTo>
                  <a:lnTo>
                    <a:pt x="45720" y="664261"/>
                  </a:lnTo>
                </a:path>
              </a:pathLst>
            </a:custGeom>
            <a:noFill/>
            <a:ln w="12600" cap="flat">
              <a:solidFill>
                <a:srgbClr val="7F7F7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38925" name="Rectangle 9"/>
            <p:cNvSpPr>
              <a:spLocks noChangeArrowheads="1"/>
            </p:cNvSpPr>
            <p:nvPr/>
          </p:nvSpPr>
          <p:spPr bwMode="auto">
            <a:xfrm>
              <a:off x="2938" y="209"/>
              <a:ext cx="1589" cy="622"/>
            </a:xfrm>
            <a:prstGeom prst="rect">
              <a:avLst/>
            </a:prstGeom>
            <a:solidFill>
              <a:schemeClr val="bg1">
                <a:lumMod val="75000"/>
                <a:alpha val="89000"/>
              </a:schemeClr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3040" tIns="23040" rIns="23040" bIns="2304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>
                <a:spcBef>
                  <a:spcPct val="0"/>
                </a:spcBef>
                <a:spcAft>
                  <a:spcPts val="1263"/>
                </a:spcAft>
                <a:buClrTx/>
                <a:buFontTx/>
                <a:buNone/>
                <a:defRPr/>
              </a:pPr>
              <a:r>
                <a:rPr lang="hr-HR" altLang="sr-Latn-RS" sz="3600" dirty="0" smtClean="0">
                  <a:solidFill>
                    <a:srgbClr val="FFFFFF"/>
                  </a:solidFill>
                  <a:cs typeface="Calibri" panose="020F0502020204030204" pitchFamily="34" charset="0"/>
                </a:rPr>
                <a:t>Izazovi</a:t>
              </a:r>
            </a:p>
          </p:txBody>
        </p:sp>
        <p:sp>
          <p:nvSpPr>
            <p:cNvPr id="40973" name="Rectangle 11"/>
            <p:cNvSpPr>
              <a:spLocks noChangeArrowheads="1"/>
            </p:cNvSpPr>
            <p:nvPr/>
          </p:nvSpPr>
          <p:spPr bwMode="auto">
            <a:xfrm>
              <a:off x="1565" y="1242"/>
              <a:ext cx="4336" cy="2002"/>
            </a:xfrm>
            <a:prstGeom prst="rect">
              <a:avLst/>
            </a:prstGeom>
            <a:solidFill>
              <a:srgbClr val="8DB5BD">
                <a:alpha val="76077"/>
              </a:srgbClr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3040" tIns="23040" rIns="23040" bIns="2304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150000"/>
                </a:lnSpc>
                <a:spcBef>
                  <a:spcPct val="0"/>
                </a:spcBef>
                <a:buClrTx/>
                <a:buSzTx/>
              </a:pPr>
              <a:endParaRPr lang="hr-HR" altLang="sr-Latn-RS" sz="1800" b="1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966" name="Text Box 14"/>
          <p:cNvSpPr txBox="1">
            <a:spLocks noChangeArrowheads="1"/>
          </p:cNvSpPr>
          <p:nvPr/>
        </p:nvSpPr>
        <p:spPr bwMode="auto">
          <a:xfrm>
            <a:off x="-7938" y="6492875"/>
            <a:ext cx="1220152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40967" name="Pravokutnik 2"/>
          <p:cNvSpPr>
            <a:spLocks noChangeArrowheads="1"/>
          </p:cNvSpPr>
          <p:nvPr/>
        </p:nvSpPr>
        <p:spPr bwMode="auto">
          <a:xfrm>
            <a:off x="1992313" y="-85725"/>
            <a:ext cx="10656887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150000"/>
              </a:lnSpc>
              <a:buSzPct val="100000"/>
            </a:pPr>
            <a:r>
              <a:rPr lang="hr-HR" altLang="sr-Latn-RS" sz="2200" b="1" dirty="0">
                <a:solidFill>
                  <a:srgbClr val="A6A6A6"/>
                </a:solidFill>
                <a:cs typeface="Arial" panose="020B0604020202020204" pitchFamily="34" charset="0"/>
              </a:rPr>
              <a:t>Otežavajući čimbenici roditeljske uključenosti u obrazovanje</a:t>
            </a:r>
          </a:p>
        </p:txBody>
      </p:sp>
      <p:sp>
        <p:nvSpPr>
          <p:cNvPr id="40968" name="Pravokutnik 1"/>
          <p:cNvSpPr>
            <a:spLocks noChangeArrowheads="1"/>
          </p:cNvSpPr>
          <p:nvPr/>
        </p:nvSpPr>
        <p:spPr bwMode="auto">
          <a:xfrm>
            <a:off x="2714353" y="1982350"/>
            <a:ext cx="6891337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altLang="sr-Latn-RS" b="1" dirty="0"/>
              <a:t>iskrivljena uvjerenja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altLang="sr-Latn-RS" b="1" dirty="0"/>
              <a:t>nesposobnost upravljanja vlastitim osjećajima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altLang="sr-Latn-RS" b="1" dirty="0"/>
              <a:t>negativna </a:t>
            </a:r>
            <a:r>
              <a:rPr lang="hr-HR" altLang="sr-Latn-RS" b="1" dirty="0" smtClean="0"/>
              <a:t>iskustva („agresivac”, „tužibaba”, „pacijent”) </a:t>
            </a:r>
            <a:endParaRPr lang="hr-HR" altLang="sr-Latn-RS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altLang="sr-Latn-RS" b="1" dirty="0"/>
              <a:t>roditeljska nepristupačnost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altLang="sr-Latn-RS" b="1" dirty="0"/>
              <a:t>socijalne prilike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altLang="sr-Latn-RS" b="1" dirty="0"/>
              <a:t>negativan stav roditelja prema školi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altLang="sr-Latn-RS" b="1" dirty="0"/>
              <a:t>sumnja u rješavanje zajedničkog problema</a:t>
            </a:r>
          </a:p>
        </p:txBody>
      </p:sp>
      <p:sp>
        <p:nvSpPr>
          <p:cNvPr id="40969" name="Pravokutnik 2"/>
          <p:cNvSpPr>
            <a:spLocks noChangeArrowheads="1"/>
          </p:cNvSpPr>
          <p:nvPr/>
        </p:nvSpPr>
        <p:spPr bwMode="auto">
          <a:xfrm>
            <a:off x="2714353" y="4913144"/>
            <a:ext cx="35253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altLang="sr-Latn-RS" b="1" dirty="0"/>
              <a:t>75 % ne koristi mogućnosti </a:t>
            </a:r>
            <a:endParaRPr lang="hr-HR" altLang="sr-Latn-RS" b="1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714353" y="5271607"/>
            <a:ext cx="6883679" cy="1173643"/>
          </a:xfrm>
          <a:prstGeom prst="rect">
            <a:avLst/>
          </a:prstGeom>
          <a:solidFill>
            <a:srgbClr val="92D050">
              <a:alpha val="49000"/>
            </a:srgbClr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23040" tIns="23040" rIns="23040" bIns="2304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pl-PL" altLang="sr-Latn-R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Razlog između teorije i prakse roditeljske uključenosti u obrazovanje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pl-PL" altLang="sr-Latn-RS" sz="16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sr-Latn-RS" sz="16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djelomično je uzrokovan stavovima učitelja, psihologa i pedagoga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pl-PL" altLang="sr-Latn-RS" sz="16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altLang="sr-Latn-RS" sz="16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              (Hornby, 2011) </a:t>
            </a:r>
            <a:endParaRPr lang="hr-HR" altLang="sr-Latn-RS" sz="16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0" y="0"/>
            <a:ext cx="12193588" cy="686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55575" y="-144463"/>
            <a:ext cx="301625" cy="30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57275" y="4748402"/>
            <a:ext cx="11479038" cy="20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7000"/>
              </a:lnSpc>
              <a:spcAft>
                <a:spcPts val="800"/>
              </a:spcAft>
              <a:buSzPct val="100000"/>
              <a:defRPr/>
            </a:pPr>
            <a:endParaRPr lang="hr-HR" altLang="sr-Latn-RS" sz="3600" b="1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07000"/>
              </a:lnSpc>
              <a:spcAft>
                <a:spcPts val="800"/>
              </a:spcAft>
              <a:buSzPct val="100000"/>
              <a:defRPr/>
            </a:pPr>
            <a:r>
              <a:rPr lang="hr-HR" altLang="sr-Latn-RS" sz="3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Vidimo </a:t>
            </a:r>
            <a:r>
              <a:rPr lang="hr-HR" altLang="sr-Latn-RS" sz="3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značenje koje slici pridajemo</a:t>
            </a:r>
          </a:p>
          <a:p>
            <a:pPr eaLnBrk="1">
              <a:buSzPct val="100000"/>
              <a:defRPr/>
            </a:pPr>
            <a:endParaRPr lang="hr-HR" altLang="sr-Latn-RS" sz="3600" b="1" dirty="0" smtClean="0">
              <a:solidFill>
                <a:srgbClr val="18171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394" y="476672"/>
            <a:ext cx="7705725" cy="5138738"/>
          </a:xfrm>
          <a:prstGeom prst="rect">
            <a:avLst/>
          </a:prstGeom>
          <a:noFill/>
          <a:ln>
            <a:noFill/>
          </a:ln>
          <a:effectLst>
            <a:outerShdw dist="35921" dir="2700000" sx="52000" sy="52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47625" y="6491288"/>
            <a:ext cx="121935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 dirty="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</p:spTree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-7938" y="-4763"/>
            <a:ext cx="12201526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9525" y="57150"/>
            <a:ext cx="12192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1174750" y="4891088"/>
            <a:ext cx="10002838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Arial" panose="020B0604020202020204" pitchFamily="34" charset="0"/>
              <a:cs typeface="DejaVu Sans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43013" name="Text Box 14"/>
          <p:cNvSpPr txBox="1">
            <a:spLocks noChangeArrowheads="1"/>
          </p:cNvSpPr>
          <p:nvPr/>
        </p:nvSpPr>
        <p:spPr bwMode="auto">
          <a:xfrm>
            <a:off x="-7938" y="6492875"/>
            <a:ext cx="1220152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43014" name="Pravokutnik 2"/>
          <p:cNvSpPr>
            <a:spLocks noChangeArrowheads="1"/>
          </p:cNvSpPr>
          <p:nvPr/>
        </p:nvSpPr>
        <p:spPr bwMode="auto">
          <a:xfrm>
            <a:off x="20638" y="-100013"/>
            <a:ext cx="1218406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150000"/>
              </a:lnSpc>
              <a:buSzPct val="100000"/>
            </a:pPr>
            <a:r>
              <a:rPr lang="hr-HR" altLang="sr-Latn-RS" sz="2000" b="1">
                <a:solidFill>
                  <a:srgbClr val="A6A6A6"/>
                </a:solidFill>
                <a:cs typeface="Arial" panose="020B0604020202020204" pitchFamily="34" charset="0"/>
              </a:rPr>
              <a:t>A kakav je naš stav prema suradnji s roditeljima?</a:t>
            </a:r>
          </a:p>
        </p:txBody>
      </p:sp>
      <p:sp>
        <p:nvSpPr>
          <p:cNvPr id="43015" name="Pravokutnik 1"/>
          <p:cNvSpPr>
            <a:spLocks noChangeArrowheads="1"/>
          </p:cNvSpPr>
          <p:nvPr/>
        </p:nvSpPr>
        <p:spPr bwMode="auto">
          <a:xfrm>
            <a:off x="2433638" y="2946400"/>
            <a:ext cx="741521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altLang="sr-Latn-RS" sz="2000" b="1"/>
              <a:t>        A što je s nama?</a:t>
            </a:r>
          </a:p>
          <a:p>
            <a:pPr algn="ctr">
              <a:lnSpc>
                <a:spcPct val="150000"/>
              </a:lnSpc>
            </a:pPr>
            <a:endParaRPr lang="hr-HR" altLang="sr-Latn-RS" sz="2000" b="1"/>
          </a:p>
          <a:p>
            <a:pPr algn="ctr">
              <a:lnSpc>
                <a:spcPct val="150000"/>
              </a:lnSpc>
            </a:pPr>
            <a:r>
              <a:rPr lang="hr-HR" altLang="sr-Latn-RS" sz="2000" b="1"/>
              <a:t>Kakav je naš stav prema suradnji s roditeljima?</a:t>
            </a:r>
          </a:p>
          <a:p>
            <a:pPr algn="ctr">
              <a:lnSpc>
                <a:spcPct val="150000"/>
              </a:lnSpc>
            </a:pPr>
            <a:endParaRPr lang="hr-HR" altLang="sr-Latn-RS" sz="2000" b="1"/>
          </a:p>
          <a:p>
            <a:pPr algn="ctr">
              <a:lnSpc>
                <a:spcPct val="150000"/>
              </a:lnSpc>
            </a:pPr>
            <a:r>
              <a:rPr lang="hr-HR" altLang="sr-Latn-RS" sz="2000" b="1"/>
              <a:t>MENTIMETAR </a:t>
            </a:r>
          </a:p>
        </p:txBody>
      </p:sp>
      <p:pic>
        <p:nvPicPr>
          <p:cNvPr id="43016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96875"/>
            <a:ext cx="122126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avokutnik 8"/>
          <p:cNvSpPr/>
          <p:nvPr/>
        </p:nvSpPr>
        <p:spPr>
          <a:xfrm>
            <a:off x="121706" y="4219743"/>
            <a:ext cx="12063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0B0F0"/>
                </a:solidFill>
                <a:hlinkClick r:id="rId5"/>
              </a:rPr>
              <a:t>https://www.mentimeter.com/app/presentation/n/alh55dkiw5mquvzshc57muei6j71cfg8/edit?question=muhu11xqcf3c</a:t>
            </a:r>
            <a:endParaRPr lang="hr-HR" dirty="0" smtClean="0">
              <a:solidFill>
                <a:srgbClr val="00B0F0"/>
              </a:solidFill>
            </a:endParaRPr>
          </a:p>
          <a:p>
            <a:endParaRPr lang="hr-HR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-7938" y="-4763"/>
            <a:ext cx="12201526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9525" y="57150"/>
            <a:ext cx="12192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1174750" y="4891088"/>
            <a:ext cx="10002838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Arial" panose="020B0604020202020204" pitchFamily="34" charset="0"/>
              <a:cs typeface="DejaVu Sans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43013" name="Text Box 14"/>
          <p:cNvSpPr txBox="1">
            <a:spLocks noChangeArrowheads="1"/>
          </p:cNvSpPr>
          <p:nvPr/>
        </p:nvSpPr>
        <p:spPr bwMode="auto">
          <a:xfrm>
            <a:off x="-7938" y="6492875"/>
            <a:ext cx="1220152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43014" name="Pravokutnik 2"/>
          <p:cNvSpPr>
            <a:spLocks noChangeArrowheads="1"/>
          </p:cNvSpPr>
          <p:nvPr/>
        </p:nvSpPr>
        <p:spPr bwMode="auto">
          <a:xfrm>
            <a:off x="20638" y="-100013"/>
            <a:ext cx="121840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150000"/>
              </a:lnSpc>
              <a:buSzPct val="100000"/>
            </a:pPr>
            <a:r>
              <a:rPr lang="hr-HR" altLang="sr-Latn-RS" sz="2000" b="1" dirty="0" smtClean="0">
                <a:solidFill>
                  <a:srgbClr val="A6A6A6"/>
                </a:solidFill>
                <a:cs typeface="Arial" panose="020B0604020202020204" pitchFamily="34" charset="0"/>
              </a:rPr>
              <a:t>Stav stručnih suradnika prema </a:t>
            </a:r>
            <a:r>
              <a:rPr lang="hr-HR" altLang="sr-Latn-RS" sz="2000" b="1" dirty="0">
                <a:solidFill>
                  <a:srgbClr val="A6A6A6"/>
                </a:solidFill>
                <a:cs typeface="Arial" panose="020B0604020202020204" pitchFamily="34" charset="0"/>
              </a:rPr>
              <a:t>suradnji s </a:t>
            </a:r>
            <a:r>
              <a:rPr lang="hr-HR" altLang="sr-Latn-RS" sz="2000" b="1" dirty="0" smtClean="0">
                <a:solidFill>
                  <a:srgbClr val="A6A6A6"/>
                </a:solidFill>
                <a:cs typeface="Arial" panose="020B0604020202020204" pitchFamily="34" charset="0"/>
              </a:rPr>
              <a:t>roditeljima</a:t>
            </a:r>
            <a:endParaRPr lang="hr-HR" altLang="sr-Latn-RS" sz="2000" b="1" dirty="0">
              <a:solidFill>
                <a:srgbClr val="A6A6A6"/>
              </a:solidFill>
              <a:cs typeface="Arial" panose="020B0604020202020204" pitchFamily="34" charset="0"/>
            </a:endParaRPr>
          </a:p>
        </p:txBody>
      </p:sp>
      <p:sp>
        <p:nvSpPr>
          <p:cNvPr id="43015" name="Pravokutnik 1"/>
          <p:cNvSpPr>
            <a:spLocks noChangeArrowheads="1"/>
          </p:cNvSpPr>
          <p:nvPr/>
        </p:nvSpPr>
        <p:spPr bwMode="auto">
          <a:xfrm>
            <a:off x="2433638" y="2946400"/>
            <a:ext cx="741521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altLang="sr-Latn-RS" sz="2000" b="1" dirty="0"/>
              <a:t>        A što je s nama?</a:t>
            </a:r>
          </a:p>
          <a:p>
            <a:pPr algn="ctr">
              <a:lnSpc>
                <a:spcPct val="150000"/>
              </a:lnSpc>
            </a:pPr>
            <a:endParaRPr lang="hr-HR" altLang="sr-Latn-RS" sz="2000" b="1" dirty="0"/>
          </a:p>
          <a:p>
            <a:pPr algn="ctr">
              <a:lnSpc>
                <a:spcPct val="150000"/>
              </a:lnSpc>
            </a:pPr>
            <a:r>
              <a:rPr lang="hr-HR" altLang="sr-Latn-RS" sz="2000" b="1" dirty="0"/>
              <a:t>Kakav je naš stav prema suradnji s roditeljima?</a:t>
            </a:r>
          </a:p>
          <a:p>
            <a:pPr algn="ctr">
              <a:lnSpc>
                <a:spcPct val="150000"/>
              </a:lnSpc>
            </a:pPr>
            <a:endParaRPr lang="hr-HR" altLang="sr-Latn-RS" sz="2000" b="1" dirty="0"/>
          </a:p>
          <a:p>
            <a:pPr algn="ctr">
              <a:lnSpc>
                <a:spcPct val="150000"/>
              </a:lnSpc>
            </a:pPr>
            <a:r>
              <a:rPr lang="hr-HR" altLang="sr-Latn-RS" sz="2000" b="1" dirty="0"/>
              <a:t>MENTIMETAR 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560290" y="980351"/>
            <a:ext cx="1028977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lnSpc>
                <a:spcPct val="150000"/>
              </a:lnSpc>
            </a:pPr>
            <a:endParaRPr lang="pl-PL" altLang="sr-Latn-RS" b="1" dirty="0" smtClean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</a:pPr>
            <a:r>
              <a:rPr lang="pl-PL" altLang="sr-Latn-RS" b="1" dirty="0" smtClean="0">
                <a:solidFill>
                  <a:srgbClr val="222222"/>
                </a:solidFill>
                <a:cs typeface="Arial" panose="020B0604020202020204" pitchFamily="34" charset="0"/>
              </a:rPr>
              <a:t> Istraživanje provedeno u hrvatskim osnovnim školama pokazalo</a:t>
            </a:r>
          </a:p>
          <a:p>
            <a:pPr eaLnBrk="1">
              <a:lnSpc>
                <a:spcPct val="150000"/>
              </a:lnSpc>
            </a:pPr>
            <a:endParaRPr lang="pl-PL" altLang="sr-Latn-RS" b="1" dirty="0" smtClean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</a:pPr>
            <a:r>
              <a:rPr lang="pl-PL" altLang="sr-Latn-RS" b="1" dirty="0" smtClean="0">
                <a:solidFill>
                  <a:srgbClr val="222222"/>
                </a:solidFill>
                <a:cs typeface="Arial" panose="020B0604020202020204" pitchFamily="34" charset="0"/>
              </a:rPr>
              <a:t>22 % stručnih suradnika svoju suradnju s roditeljima ocjenilo – veoma dobro</a:t>
            </a:r>
          </a:p>
          <a:p>
            <a:pPr eaLnBrk="1">
              <a:lnSpc>
                <a:spcPct val="150000"/>
              </a:lnSpc>
            </a:pPr>
            <a:endParaRPr lang="pl-PL" altLang="sr-Latn-RS" b="1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</a:pPr>
            <a:r>
              <a:rPr lang="pl-PL" altLang="sr-Latn-RS" b="1" dirty="0">
                <a:solidFill>
                  <a:srgbClr val="222222"/>
                </a:solidFill>
                <a:cs typeface="Arial" panose="020B0604020202020204" pitchFamily="34" charset="0"/>
              </a:rPr>
              <a:t>u</a:t>
            </a:r>
            <a:r>
              <a:rPr lang="pl-PL" altLang="sr-Latn-RS" b="1" dirty="0" smtClean="0">
                <a:solidFill>
                  <a:srgbClr val="222222"/>
                </a:solidFill>
                <a:cs typeface="Arial" panose="020B0604020202020204" pitchFamily="34" charset="0"/>
              </a:rPr>
              <a:t> puno većem postotku vrlo dobro ocjenili suradnju s ravnateljem, učiteljima i učenicima</a:t>
            </a:r>
          </a:p>
          <a:p>
            <a:pPr eaLnBrk="1">
              <a:lnSpc>
                <a:spcPct val="150000"/>
              </a:lnSpc>
            </a:pPr>
            <a:endParaRPr lang="pl-PL" altLang="sr-Latn-RS" b="1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</a:pPr>
            <a:r>
              <a:rPr lang="pl-PL" altLang="sr-Latn-RS" b="1" dirty="0" smtClean="0">
                <a:solidFill>
                  <a:srgbClr val="222222"/>
                </a:solidFill>
                <a:cs typeface="Arial" panose="020B0604020202020204" pitchFamily="34" charset="0"/>
              </a:rPr>
              <a:t>															       (Margetić i Kapac, 1992)</a:t>
            </a:r>
            <a:endParaRPr lang="pl-PL" altLang="sr-Latn-RS" b="1" dirty="0">
              <a:solidFill>
                <a:srgbClr val="222222"/>
              </a:solidFill>
              <a:cs typeface="Arial" panose="020B0604020202020204" pitchFamily="34" charset="0"/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2779663" y="1562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2569538" y="4141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/>
              <a:t>&lt;</a:t>
            </a: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785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-9525" y="0"/>
            <a:ext cx="12193588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9525" y="57150"/>
            <a:ext cx="12192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696913" y="2420938"/>
            <a:ext cx="10002837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0" y="6499225"/>
            <a:ext cx="121840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31950" y="-303213"/>
            <a:ext cx="1221105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       	</a:t>
            </a:r>
            <a:r>
              <a:rPr lang="hr-HR" altLang="sr-Latn-RS" sz="2400" b="1" dirty="0" smtClean="0">
                <a:cs typeface="Arial" panose="020B0604020202020204" pitchFamily="34" charset="0"/>
              </a:rPr>
              <a:t>        </a:t>
            </a:r>
            <a:r>
              <a:rPr lang="hr-HR" altLang="sr-Latn-RS" sz="20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Otežavajući čimbenici na razini sustava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			</a:t>
            </a:r>
            <a:r>
              <a:rPr lang="hr-HR" altLang="sr-Latn-RS" sz="3200" b="1" dirty="0">
                <a:cs typeface="Arial" panose="020B0604020202020204" pitchFamily="34" charset="0"/>
              </a:rPr>
              <a:t> </a:t>
            </a:r>
            <a:r>
              <a:rPr lang="hr-HR" altLang="sr-Latn-RS" sz="3200" b="1" dirty="0" smtClean="0">
                <a:cs typeface="Arial" panose="020B0604020202020204" pitchFamily="34" charset="0"/>
              </a:rPr>
              <a:t>      </a:t>
            </a:r>
            <a:endParaRPr lang="hr-HR" altLang="sr-Latn-RS" sz="2000" dirty="0" smtClean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2000" dirty="0">
                <a:cs typeface="Arial" panose="020B0604020202020204" pitchFamily="34" charset="0"/>
              </a:rPr>
              <a:t>	</a:t>
            </a:r>
            <a:r>
              <a:rPr lang="hr-HR" altLang="sr-Latn-RS" sz="2000" dirty="0" smtClean="0">
                <a:cs typeface="Arial" panose="020B0604020202020204" pitchFamily="34" charset="0"/>
              </a:rPr>
              <a:t>			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endParaRPr lang="hr-HR" sz="2000" dirty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sz="2000" dirty="0" smtClean="0"/>
              <a:t>                        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sz="2000" dirty="0"/>
              <a:t>	</a:t>
            </a:r>
            <a:r>
              <a:rPr lang="hr-HR" sz="2000" dirty="0" smtClean="0"/>
              <a:t> </a:t>
            </a:r>
            <a:endParaRPr lang="hr-HR" altLang="sr-Latn-RS" sz="2000" dirty="0" smtClean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buFont typeface="Times New Roman" panose="02020603050405020304" pitchFamily="18" charset="0"/>
              <a:buNone/>
              <a:defRPr/>
            </a:pPr>
            <a:r>
              <a:rPr lang="hr-HR" altLang="sr-Latn-RS" sz="3600" b="1" dirty="0" smtClean="0">
                <a:cs typeface="Arial" panose="020B0604020202020204" pitchFamily="34" charset="0"/>
              </a:rPr>
              <a:t>   </a:t>
            </a:r>
          </a:p>
          <a:p>
            <a:pPr algn="just" eaLnBrk="1">
              <a:lnSpc>
                <a:spcPct val="150000"/>
              </a:lnSpc>
              <a:buSzPct val="100000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  <a:p>
            <a:pPr algn="just" eaLnBrk="1">
              <a:lnSpc>
                <a:spcPct val="150000"/>
              </a:lnSpc>
              <a:buSzPct val="100000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386" y="278606"/>
            <a:ext cx="7560840" cy="5022874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45064" name="Pravokutnik 3"/>
          <p:cNvSpPr>
            <a:spLocks noChangeArrowheads="1"/>
          </p:cNvSpPr>
          <p:nvPr/>
        </p:nvSpPr>
        <p:spPr bwMode="auto">
          <a:xfrm>
            <a:off x="1992338" y="5168900"/>
            <a:ext cx="9721850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r-HR" altLang="sr-Latn-RS" dirty="0">
                <a:solidFill>
                  <a:srgbClr val="222222"/>
                </a:solidFill>
              </a:rPr>
              <a:t>skrivanje iza profesionalne fasade kompetencija nije korisno za stvaranje dobrog </a:t>
            </a:r>
            <a:r>
              <a:rPr lang="hr-HR" altLang="sr-Latn-RS" dirty="0" smtClean="0">
                <a:solidFill>
                  <a:srgbClr val="222222"/>
                </a:solidFill>
              </a:rPr>
              <a:t>odnosa</a:t>
            </a:r>
          </a:p>
          <a:p>
            <a:pPr>
              <a:lnSpc>
                <a:spcPct val="150000"/>
              </a:lnSpc>
            </a:pPr>
            <a:r>
              <a:rPr lang="hr-HR" altLang="sr-Latn-RS" dirty="0" smtClean="0">
                <a:solidFill>
                  <a:srgbClr val="222222"/>
                </a:solidFill>
              </a:rPr>
              <a:t>   suradnici moraju roditeljima prenijeti svoje stavove iskrenosti, poštovanja i empatije</a:t>
            </a:r>
            <a:endParaRPr lang="hr-HR" altLang="sr-Latn-RS" dirty="0">
              <a:solidFill>
                <a:srgbClr val="22222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0" y="-4763"/>
            <a:ext cx="12193588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9525" y="57150"/>
            <a:ext cx="12192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766763" y="358775"/>
            <a:ext cx="10002837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Arial" panose="020B0604020202020204" pitchFamily="34" charset="0"/>
              <a:cs typeface="DejaVu Sans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2600" b="1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2600" b="1">
              <a:solidFill>
                <a:srgbClr val="222222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-7938" y="5462588"/>
            <a:ext cx="12209463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2000" b="1">
                <a:solidFill>
                  <a:srgbClr val="222222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 Ukoliko neki element izostaje nemoguće govoriti o dimenziji kvalitetnog odnosa</a:t>
            </a:r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-7938" y="6492875"/>
            <a:ext cx="1220152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47111" name="Pravokutnik 1"/>
          <p:cNvSpPr>
            <a:spLocks noChangeArrowheads="1"/>
          </p:cNvSpPr>
          <p:nvPr/>
        </p:nvSpPr>
        <p:spPr bwMode="auto">
          <a:xfrm>
            <a:off x="2192338" y="11113"/>
            <a:ext cx="8208962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r-HR" altLang="sr-Latn-RS" sz="3000" b="1">
                <a:solidFill>
                  <a:srgbClr val="A6A6A6"/>
                </a:solidFill>
                <a:cs typeface="Arial" panose="020B0604020202020204" pitchFamily="34" charset="0"/>
              </a:rPr>
              <a:t>Uključenost roditelja u rad katoličkih škola</a:t>
            </a:r>
            <a:endParaRPr lang="hr-HR" altLang="sr-Latn-RS"/>
          </a:p>
        </p:txBody>
      </p:sp>
      <p:grpSp>
        <p:nvGrpSpPr>
          <p:cNvPr id="47112" name="Group 4"/>
          <p:cNvGrpSpPr>
            <a:grpSpLocks/>
          </p:cNvGrpSpPr>
          <p:nvPr/>
        </p:nvGrpSpPr>
        <p:grpSpPr bwMode="auto">
          <a:xfrm>
            <a:off x="565150" y="684213"/>
            <a:ext cx="11374438" cy="3825875"/>
            <a:chOff x="203" y="197"/>
            <a:chExt cx="7165" cy="2409"/>
          </a:xfrm>
        </p:grpSpPr>
        <p:sp>
          <p:nvSpPr>
            <p:cNvPr id="47113" name="Rectangle 5"/>
            <p:cNvSpPr>
              <a:spLocks noChangeArrowheads="1"/>
            </p:cNvSpPr>
            <p:nvPr/>
          </p:nvSpPr>
          <p:spPr bwMode="auto">
            <a:xfrm>
              <a:off x="203" y="197"/>
              <a:ext cx="7165" cy="2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hr-HR" altLang="sr-Latn-RS"/>
            </a:p>
          </p:txBody>
        </p:sp>
        <p:sp>
          <p:nvSpPr>
            <p:cNvPr id="47114" name="Freeform 6"/>
            <p:cNvSpPr>
              <a:spLocks noChangeArrowheads="1"/>
            </p:cNvSpPr>
            <p:nvPr/>
          </p:nvSpPr>
          <p:spPr bwMode="auto">
            <a:xfrm>
              <a:off x="3787" y="1193"/>
              <a:ext cx="2409" cy="416"/>
            </a:xfrm>
            <a:custGeom>
              <a:avLst/>
              <a:gdLst>
                <a:gd name="T0" fmla="*/ 0 w 3827413"/>
                <a:gd name="T1" fmla="*/ 0 h 664261"/>
                <a:gd name="T2" fmla="*/ 0 w 3827413"/>
                <a:gd name="T3" fmla="*/ 0 h 664261"/>
                <a:gd name="T4" fmla="*/ 0 w 3827413"/>
                <a:gd name="T5" fmla="*/ 0 h 664261"/>
                <a:gd name="T6" fmla="*/ 0 w 3827413"/>
                <a:gd name="T7" fmla="*/ 0 h 6642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27413"/>
                <a:gd name="T13" fmla="*/ 0 h 664261"/>
                <a:gd name="T14" fmla="*/ 3827413 w 3827413"/>
                <a:gd name="T15" fmla="*/ 664261 h 6642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27413" h="664261">
                  <a:moveTo>
                    <a:pt x="0" y="0"/>
                  </a:moveTo>
                  <a:lnTo>
                    <a:pt x="0" y="332130"/>
                  </a:lnTo>
                  <a:lnTo>
                    <a:pt x="3827413" y="332130"/>
                  </a:lnTo>
                  <a:lnTo>
                    <a:pt x="3827413" y="664261"/>
                  </a:lnTo>
                </a:path>
              </a:pathLst>
            </a:custGeom>
            <a:noFill/>
            <a:ln w="12600" cap="flat">
              <a:solidFill>
                <a:srgbClr val="7F7F7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47115" name="Freeform 7"/>
            <p:cNvSpPr>
              <a:spLocks noChangeArrowheads="1"/>
            </p:cNvSpPr>
            <p:nvPr/>
          </p:nvSpPr>
          <p:spPr bwMode="auto">
            <a:xfrm>
              <a:off x="3758" y="1193"/>
              <a:ext cx="55" cy="416"/>
            </a:xfrm>
            <a:custGeom>
              <a:avLst/>
              <a:gdLst>
                <a:gd name="T0" fmla="*/ 0 w 91440"/>
                <a:gd name="T1" fmla="*/ 0 h 664261"/>
                <a:gd name="T2" fmla="*/ 0 w 91440"/>
                <a:gd name="T3" fmla="*/ 0 h 664261"/>
                <a:gd name="T4" fmla="*/ 0 w 91440"/>
                <a:gd name="T5" fmla="*/ 0 h 664261"/>
                <a:gd name="T6" fmla="*/ 0 w 91440"/>
                <a:gd name="T7" fmla="*/ 0 h 6642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440"/>
                <a:gd name="T13" fmla="*/ 0 h 664261"/>
                <a:gd name="T14" fmla="*/ 91440 w 91440"/>
                <a:gd name="T15" fmla="*/ 664261 h 6642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440" h="664261">
                  <a:moveTo>
                    <a:pt x="45720" y="0"/>
                  </a:moveTo>
                  <a:lnTo>
                    <a:pt x="45720" y="664261"/>
                  </a:lnTo>
                </a:path>
              </a:pathLst>
            </a:custGeom>
            <a:noFill/>
            <a:ln w="12600" cap="flat">
              <a:solidFill>
                <a:srgbClr val="7F7F7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47116" name="Freeform 8"/>
            <p:cNvSpPr>
              <a:spLocks noChangeArrowheads="1"/>
            </p:cNvSpPr>
            <p:nvPr/>
          </p:nvSpPr>
          <p:spPr bwMode="auto">
            <a:xfrm>
              <a:off x="1376" y="1193"/>
              <a:ext cx="2409" cy="416"/>
            </a:xfrm>
            <a:custGeom>
              <a:avLst/>
              <a:gdLst>
                <a:gd name="T0" fmla="*/ 0 w 3827413"/>
                <a:gd name="T1" fmla="*/ 0 h 664261"/>
                <a:gd name="T2" fmla="*/ 0 w 3827413"/>
                <a:gd name="T3" fmla="*/ 0 h 664261"/>
                <a:gd name="T4" fmla="*/ 0 w 3827413"/>
                <a:gd name="T5" fmla="*/ 0 h 664261"/>
                <a:gd name="T6" fmla="*/ 0 w 3827413"/>
                <a:gd name="T7" fmla="*/ 0 h 6642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27413"/>
                <a:gd name="T13" fmla="*/ 0 h 664261"/>
                <a:gd name="T14" fmla="*/ 3827413 w 3827413"/>
                <a:gd name="T15" fmla="*/ 664261 h 6642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27413" h="664261">
                  <a:moveTo>
                    <a:pt x="3827413" y="0"/>
                  </a:moveTo>
                  <a:lnTo>
                    <a:pt x="3827413" y="332130"/>
                  </a:lnTo>
                  <a:lnTo>
                    <a:pt x="0" y="332130"/>
                  </a:lnTo>
                  <a:lnTo>
                    <a:pt x="0" y="664261"/>
                  </a:lnTo>
                </a:path>
              </a:pathLst>
            </a:custGeom>
            <a:noFill/>
            <a:ln w="12600" cap="flat">
              <a:solidFill>
                <a:srgbClr val="7F7F7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47117" name="Rectangle 9"/>
            <p:cNvSpPr>
              <a:spLocks noChangeArrowheads="1"/>
            </p:cNvSpPr>
            <p:nvPr/>
          </p:nvSpPr>
          <p:spPr bwMode="auto">
            <a:xfrm>
              <a:off x="2790" y="197"/>
              <a:ext cx="1990" cy="994"/>
            </a:xfrm>
            <a:prstGeom prst="rect">
              <a:avLst/>
            </a:prstGeom>
            <a:solidFill>
              <a:srgbClr val="AFABAB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3040" tIns="23040" rIns="23040" bIns="2304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>
                <a:spcBef>
                  <a:spcPct val="0"/>
                </a:spcBef>
                <a:spcAft>
                  <a:spcPts val="1263"/>
                </a:spcAft>
                <a:buClrTx/>
                <a:buFontTx/>
                <a:buNone/>
              </a:pPr>
              <a:r>
                <a:rPr lang="hr-HR" altLang="sr-Latn-RS" sz="3600">
                  <a:solidFill>
                    <a:srgbClr val="FFFFFF"/>
                  </a:solidFill>
                  <a:cs typeface="Calibri" panose="020F0502020204030204" pitchFamily="34" charset="0"/>
                </a:rPr>
                <a:t>Kvalitetan odnos</a:t>
              </a:r>
            </a:p>
          </p:txBody>
        </p:sp>
        <p:sp>
          <p:nvSpPr>
            <p:cNvPr id="47118" name="Rectangle 10"/>
            <p:cNvSpPr>
              <a:spLocks noChangeArrowheads="1"/>
            </p:cNvSpPr>
            <p:nvPr/>
          </p:nvSpPr>
          <p:spPr bwMode="auto">
            <a:xfrm>
              <a:off x="379" y="1612"/>
              <a:ext cx="1990" cy="994"/>
            </a:xfrm>
            <a:prstGeom prst="rect">
              <a:avLst/>
            </a:prstGeom>
            <a:solidFill>
              <a:srgbClr val="F1E1B9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3040" tIns="23040" rIns="23040" bIns="2304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>
                <a:spcBef>
                  <a:spcPct val="0"/>
                </a:spcBef>
                <a:spcAft>
                  <a:spcPts val="1263"/>
                </a:spcAft>
                <a:buClrTx/>
                <a:buFontTx/>
                <a:buNone/>
              </a:pPr>
              <a:r>
                <a:rPr lang="hr-HR" altLang="sr-Latn-RS" sz="3200">
                  <a:solidFill>
                    <a:srgbClr val="FFFFFF"/>
                  </a:solidFill>
                  <a:cs typeface="Calibri" panose="020F0502020204030204" pitchFamily="34" charset="0"/>
                </a:rPr>
                <a:t>Uzajamno povjerenje</a:t>
              </a:r>
            </a:p>
          </p:txBody>
        </p:sp>
        <p:sp>
          <p:nvSpPr>
            <p:cNvPr id="47119" name="Rectangle 11"/>
            <p:cNvSpPr>
              <a:spLocks noChangeArrowheads="1"/>
            </p:cNvSpPr>
            <p:nvPr/>
          </p:nvSpPr>
          <p:spPr bwMode="auto">
            <a:xfrm>
              <a:off x="2790" y="1612"/>
              <a:ext cx="1990" cy="994"/>
            </a:xfrm>
            <a:prstGeom prst="rect">
              <a:avLst/>
            </a:prstGeom>
            <a:solidFill>
              <a:srgbClr val="8DB5BD"/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3040" tIns="23040" rIns="23040" bIns="2304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>
                <a:spcBef>
                  <a:spcPct val="0"/>
                </a:spcBef>
                <a:spcAft>
                  <a:spcPts val="1263"/>
                </a:spcAft>
                <a:buClrTx/>
                <a:buFontTx/>
                <a:buNone/>
              </a:pPr>
              <a:r>
                <a:rPr lang="hr-HR" altLang="sr-Latn-RS" sz="3600">
                  <a:solidFill>
                    <a:srgbClr val="FFFFFF"/>
                  </a:solidFill>
                  <a:cs typeface="Calibri" panose="020F0502020204030204" pitchFamily="34" charset="0"/>
                </a:rPr>
                <a:t>Obazrivost</a:t>
              </a:r>
            </a:p>
            <a:p>
              <a:pPr algn="ctr" eaLnBrk="1">
                <a:spcBef>
                  <a:spcPct val="0"/>
                </a:spcBef>
                <a:spcAft>
                  <a:spcPts val="1263"/>
                </a:spcAft>
                <a:buClrTx/>
                <a:buFontTx/>
                <a:buNone/>
              </a:pPr>
              <a:r>
                <a:rPr lang="hr-HR" altLang="sr-Latn-RS" sz="3600">
                  <a:solidFill>
                    <a:srgbClr val="FFFFFF"/>
                  </a:solidFill>
                  <a:cs typeface="Calibri" panose="020F0502020204030204" pitchFamily="34" charset="0"/>
                </a:rPr>
                <a:t>osjetljivost</a:t>
              </a:r>
            </a:p>
          </p:txBody>
        </p:sp>
        <p:sp>
          <p:nvSpPr>
            <p:cNvPr id="47120" name="Rectangle 12"/>
            <p:cNvSpPr>
              <a:spLocks noChangeArrowheads="1"/>
            </p:cNvSpPr>
            <p:nvPr/>
          </p:nvSpPr>
          <p:spPr bwMode="auto">
            <a:xfrm>
              <a:off x="5201" y="1612"/>
              <a:ext cx="1990" cy="994"/>
            </a:xfrm>
            <a:prstGeom prst="rect">
              <a:avLst/>
            </a:prstGeom>
            <a:solidFill>
              <a:srgbClr val="A0C957">
                <a:alpha val="87057"/>
              </a:srgbClr>
            </a:solidFill>
            <a:ln w="126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23040" tIns="23040" rIns="23040" bIns="2304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32925" algn="l"/>
                  <a:tab pos="9882188" algn="l"/>
                  <a:tab pos="10331450" algn="l"/>
                  <a:tab pos="1078071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>
                <a:spcBef>
                  <a:spcPct val="0"/>
                </a:spcBef>
                <a:spcAft>
                  <a:spcPts val="1263"/>
                </a:spcAft>
                <a:buClrTx/>
                <a:buFontTx/>
                <a:buNone/>
              </a:pPr>
              <a:r>
                <a:rPr lang="hr-HR" altLang="sr-Latn-RS" sz="3600">
                  <a:solidFill>
                    <a:srgbClr val="FFFFFF"/>
                  </a:solidFill>
                  <a:cs typeface="Calibri" panose="020F0502020204030204" pitchFamily="34" charset="0"/>
                </a:rPr>
                <a:t> Integritet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0" y="-4763"/>
            <a:ext cx="12193588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704975" y="44450"/>
            <a:ext cx="11385550" cy="468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hr-HR" altLang="sr-Latn-RS" sz="2200" b="1" dirty="0" smtClean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hr-HR" altLang="sr-Latn-RS" sz="2200" dirty="0" smtClean="0">
              <a:latin typeface="Arial" panose="020B0604020202020204" pitchFamily="34" charset="0"/>
              <a:cs typeface="DejaVu Sans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r-HR" altLang="sr-Latn-R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7 skrbnih navika kojima unaprjeđujemo ljudske odnose:</a:t>
            </a:r>
          </a:p>
          <a:p>
            <a:pPr algn="just" eaLnBrk="1">
              <a:lnSpc>
                <a:spcPct val="100000"/>
              </a:lnSpc>
              <a:spcBef>
                <a:spcPts val="1425"/>
              </a:spcBef>
              <a:buClrTx/>
              <a:buFontTx/>
              <a:buNone/>
              <a:defRPr/>
            </a:pPr>
            <a:endParaRPr lang="hr-HR" altLang="sr-Latn-RS" sz="1400" b="1" dirty="0" smtClean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1425"/>
              </a:spcBef>
              <a:buClrTx/>
              <a:buFontTx/>
              <a:buNone/>
              <a:defRPr/>
            </a:pPr>
            <a:r>
              <a:rPr lang="hr-HR" altLang="sr-Latn-RS" b="1" dirty="0" smtClean="0">
                <a:latin typeface="Arial" panose="020B0604020202020204" pitchFamily="34" charset="0"/>
                <a:cs typeface="Calibri" panose="020F0502020204030204" pitchFamily="34" charset="0"/>
              </a:rPr>
              <a:t>1. </a:t>
            </a:r>
            <a:r>
              <a:rPr lang="hr-HR" alt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alibri" panose="020F0502020204030204" pitchFamily="34" charset="0"/>
              </a:rPr>
              <a:t>slušanje i uvažavanje</a:t>
            </a:r>
          </a:p>
          <a:p>
            <a:pPr algn="just" eaLnBrk="1">
              <a:lnSpc>
                <a:spcPct val="100000"/>
              </a:lnSpc>
              <a:spcBef>
                <a:spcPts val="1425"/>
              </a:spcBef>
              <a:buClrTx/>
              <a:buFontTx/>
              <a:buNone/>
              <a:defRPr/>
            </a:pPr>
            <a:r>
              <a:rPr lang="hr-HR" altLang="sr-Latn-RS" b="1" dirty="0" smtClean="0">
                <a:latin typeface="Arial" panose="020B0604020202020204" pitchFamily="34" charset="0"/>
                <a:cs typeface="Calibri" panose="020F0502020204030204" pitchFamily="34" charset="0"/>
              </a:rPr>
              <a:t>2. podržavanje</a:t>
            </a:r>
          </a:p>
          <a:p>
            <a:pPr algn="just" eaLnBrk="1">
              <a:lnSpc>
                <a:spcPct val="100000"/>
              </a:lnSpc>
              <a:spcBef>
                <a:spcPts val="1425"/>
              </a:spcBef>
              <a:buClrTx/>
              <a:buFontTx/>
              <a:buNone/>
              <a:defRPr/>
            </a:pPr>
            <a:r>
              <a:rPr lang="hr-HR" altLang="sr-Latn-RS" b="1" dirty="0" smtClean="0">
                <a:latin typeface="Arial" panose="020B0604020202020204" pitchFamily="34" charset="0"/>
                <a:cs typeface="Calibri" panose="020F0502020204030204" pitchFamily="34" charset="0"/>
              </a:rPr>
              <a:t>3. ohrabrivanje</a:t>
            </a:r>
          </a:p>
          <a:p>
            <a:pPr algn="just" eaLnBrk="1">
              <a:lnSpc>
                <a:spcPct val="100000"/>
              </a:lnSpc>
              <a:spcBef>
                <a:spcPts val="1425"/>
              </a:spcBef>
              <a:buClrTx/>
              <a:buFontTx/>
              <a:buNone/>
              <a:defRPr/>
            </a:pPr>
            <a:r>
              <a:rPr lang="hr-HR" altLang="sr-Latn-RS" b="1" dirty="0" smtClean="0">
                <a:latin typeface="Arial" panose="020B0604020202020204" pitchFamily="34" charset="0"/>
                <a:cs typeface="Calibri" panose="020F0502020204030204" pitchFamily="34" charset="0"/>
              </a:rPr>
              <a:t>4. poštovanje</a:t>
            </a:r>
          </a:p>
          <a:p>
            <a:pPr algn="just" eaLnBrk="1">
              <a:lnSpc>
                <a:spcPct val="100000"/>
              </a:lnSpc>
              <a:spcBef>
                <a:spcPts val="1425"/>
              </a:spcBef>
              <a:buClrTx/>
              <a:buFontTx/>
              <a:buNone/>
              <a:defRPr/>
            </a:pPr>
            <a:r>
              <a:rPr lang="hr-HR" altLang="sr-Latn-RS" b="1" dirty="0" smtClean="0">
                <a:latin typeface="Arial" panose="020B0604020202020204" pitchFamily="34" charset="0"/>
                <a:cs typeface="Calibri" panose="020F0502020204030204" pitchFamily="34" charset="0"/>
              </a:rPr>
              <a:t>5. vjerovanje</a:t>
            </a:r>
          </a:p>
          <a:p>
            <a:pPr algn="just" eaLnBrk="1">
              <a:lnSpc>
                <a:spcPct val="100000"/>
              </a:lnSpc>
              <a:spcBef>
                <a:spcPts val="1425"/>
              </a:spcBef>
              <a:buClrTx/>
              <a:buFontTx/>
              <a:buNone/>
              <a:defRPr/>
            </a:pPr>
            <a:r>
              <a:rPr lang="hr-HR" altLang="sr-Latn-RS" b="1" dirty="0" smtClean="0">
                <a:latin typeface="Arial" panose="020B0604020202020204" pitchFamily="34" charset="0"/>
                <a:cs typeface="Calibri" panose="020F0502020204030204" pitchFamily="34" charset="0"/>
              </a:rPr>
              <a:t>6. prihvaćanje</a:t>
            </a:r>
          </a:p>
          <a:p>
            <a:pPr algn="just" eaLnBrk="1">
              <a:lnSpc>
                <a:spcPct val="100000"/>
              </a:lnSpc>
              <a:spcBef>
                <a:spcPts val="1425"/>
              </a:spcBef>
              <a:buClrTx/>
              <a:buFontTx/>
              <a:buNone/>
              <a:defRPr/>
            </a:pPr>
            <a:r>
              <a:rPr lang="hr-HR" altLang="sr-Latn-RS" b="1" dirty="0" smtClean="0">
                <a:latin typeface="Arial" panose="020B0604020202020204" pitchFamily="34" charset="0"/>
                <a:cs typeface="Calibri" panose="020F0502020204030204" pitchFamily="34" charset="0"/>
              </a:rPr>
              <a:t>7. stalno pregovaranje o onome u čemu se ne slažemo</a:t>
            </a:r>
          </a:p>
          <a:p>
            <a:pPr algn="just" eaLnBrk="1">
              <a:lnSpc>
                <a:spcPct val="100000"/>
              </a:lnSpc>
              <a:spcBef>
                <a:spcPts val="1425"/>
              </a:spcBef>
              <a:buClrTx/>
              <a:buFontTx/>
              <a:buNone/>
              <a:defRPr/>
            </a:pPr>
            <a:r>
              <a:rPr lang="hr-HR" altLang="sr-Latn-RS" b="1" dirty="0" smtClean="0">
                <a:latin typeface="Arial" panose="020B0604020202020204" pitchFamily="34" charset="0"/>
                <a:cs typeface="Calibri" panose="020F0502020204030204" pitchFamily="34" charset="0"/>
              </a:rPr>
              <a:t>									 </a:t>
            </a:r>
          </a:p>
          <a:p>
            <a:pPr algn="just" eaLnBrk="1">
              <a:lnSpc>
                <a:spcPct val="100000"/>
              </a:lnSpc>
              <a:spcBef>
                <a:spcPts val="1425"/>
              </a:spcBef>
              <a:buClrTx/>
              <a:buFontTx/>
              <a:buNone/>
              <a:defRPr/>
            </a:pPr>
            <a:endParaRPr lang="hr-HR" altLang="sr-Latn-RS" sz="2200" b="1" dirty="0" smtClean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ts val="1425"/>
              </a:spcBef>
              <a:buClrTx/>
              <a:buFontTx/>
              <a:buNone/>
              <a:defRPr/>
            </a:pPr>
            <a:r>
              <a:rPr lang="hr-HR" altLang="sr-Latn-RS" sz="2200" dirty="0" smtClean="0">
                <a:latin typeface="Arial" panose="020B0604020202020204" pitchFamily="34" charset="0"/>
                <a:cs typeface="Calibri" panose="020F0502020204030204" pitchFamily="34" charset="0"/>
              </a:rPr>
              <a:t>    </a:t>
            </a:r>
            <a:endParaRPr lang="hr-HR" altLang="sr-Latn-RS" sz="2200" dirty="0" smtClean="0">
              <a:latin typeface="Arial" panose="020B0604020202020204" pitchFamily="34" charset="0"/>
              <a:cs typeface="DejaVu Sans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hr-HR" altLang="sr-Latn-RS" sz="2200" dirty="0" smtClean="0">
              <a:latin typeface="Arial" panose="020B0604020202020204" pitchFamily="34" charset="0"/>
              <a:cs typeface="DejaVu Sans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hr-HR" altLang="sr-Latn-RS" sz="2200" dirty="0" smtClean="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0" y="6492875"/>
            <a:ext cx="121935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49157" name="Pravokutnik 1"/>
          <p:cNvSpPr>
            <a:spLocks noChangeArrowheads="1"/>
          </p:cNvSpPr>
          <p:nvPr/>
        </p:nvSpPr>
        <p:spPr bwMode="auto">
          <a:xfrm>
            <a:off x="2192338" y="11113"/>
            <a:ext cx="8208962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r-HR" altLang="sr-Latn-RS" sz="3000" b="1" dirty="0">
                <a:solidFill>
                  <a:srgbClr val="A6A6A6"/>
                </a:solidFill>
                <a:cs typeface="Arial" panose="020B0604020202020204" pitchFamily="34" charset="0"/>
              </a:rPr>
              <a:t>Uključenost roditelja u rad katoličkih škola</a:t>
            </a:r>
            <a:endParaRPr lang="hr-HR" altLang="sr-Latn-RS" dirty="0"/>
          </a:p>
        </p:txBody>
      </p:sp>
      <p:pic>
        <p:nvPicPr>
          <p:cNvPr id="55302" name="Picture 6" descr="Živjeti 7 navika - hrabrost za promjenu dostupno u online trgovini - Ezop  antikvarij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18" y="1988840"/>
            <a:ext cx="2156954" cy="3048496"/>
          </a:xfrm>
          <a:prstGeom prst="rect">
            <a:avLst/>
          </a:prstGeom>
          <a:noFill/>
          <a:effectLst>
            <a:softEdge rad="749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0" y="-4763"/>
            <a:ext cx="12193588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3" name="Rectangle 2"/>
          <p:cNvSpPr>
            <a:spLocks noChangeArrowheads="1"/>
          </p:cNvSpPr>
          <p:nvPr/>
        </p:nvSpPr>
        <p:spPr bwMode="auto">
          <a:xfrm>
            <a:off x="809625" y="650875"/>
            <a:ext cx="10572750" cy="620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2400" b="1">
              <a:solidFill>
                <a:srgbClr val="222222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2400" b="1">
              <a:solidFill>
                <a:srgbClr val="222222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2400" b="1">
              <a:solidFill>
                <a:srgbClr val="222222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-1588" y="6478588"/>
            <a:ext cx="1219517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2" name="Pravokutnik 1"/>
          <p:cNvSpPr/>
          <p:nvPr/>
        </p:nvSpPr>
        <p:spPr>
          <a:xfrm>
            <a:off x="1631950" y="658813"/>
            <a:ext cx="10801350" cy="51244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sz="2400" b="1" dirty="0">
                <a:solidFill>
                  <a:srgbClr val="222222"/>
                </a:solidFill>
              </a:rPr>
              <a:t>Karakteristike koje bi trebali imati u odnosu prema roditeljima:</a:t>
            </a:r>
          </a:p>
          <a:p>
            <a:pPr>
              <a:lnSpc>
                <a:spcPct val="150000"/>
              </a:lnSpc>
              <a:defRPr/>
            </a:pPr>
            <a:endParaRPr lang="hr-HR" sz="1200" b="1" dirty="0">
              <a:solidFill>
                <a:srgbClr val="222222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hr-HR" sz="2600" b="1" dirty="0" smtClean="0">
                <a:solidFill>
                  <a:srgbClr val="222222"/>
                </a:solidFill>
              </a:rPr>
              <a:t>razumijevanja </a:t>
            </a:r>
            <a:r>
              <a:rPr lang="hr-HR" sz="2600" b="1" dirty="0">
                <a:solidFill>
                  <a:srgbClr val="222222"/>
                </a:solidFill>
              </a:rPr>
              <a:t>za roditelje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hr-HR" sz="2600" b="1" dirty="0" smtClean="0">
                <a:solidFill>
                  <a:srgbClr val="222222"/>
                </a:solidFill>
              </a:rPr>
              <a:t>suradnja </a:t>
            </a:r>
            <a:r>
              <a:rPr lang="hr-HR" sz="2600" b="1" dirty="0">
                <a:solidFill>
                  <a:srgbClr val="222222"/>
                </a:solidFill>
              </a:rPr>
              <a:t>s roditeljima kroz razne aktivnosti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hr-HR" sz="2600" b="1" dirty="0" smtClean="0">
                <a:solidFill>
                  <a:srgbClr val="222222"/>
                </a:solidFill>
              </a:rPr>
              <a:t>dostupnost </a:t>
            </a:r>
            <a:r>
              <a:rPr lang="hr-HR" sz="2600" b="1" dirty="0">
                <a:solidFill>
                  <a:srgbClr val="222222"/>
                </a:solidFill>
              </a:rPr>
              <a:t>roditeljima i </a:t>
            </a:r>
            <a:r>
              <a:rPr lang="hr-HR" sz="2600" b="1" dirty="0" smtClean="0">
                <a:solidFill>
                  <a:srgbClr val="222222"/>
                </a:solidFill>
              </a:rPr>
              <a:t>briga </a:t>
            </a:r>
            <a:r>
              <a:rPr lang="hr-HR" sz="2600" b="1" dirty="0">
                <a:solidFill>
                  <a:srgbClr val="222222"/>
                </a:solidFill>
              </a:rPr>
              <a:t>o onome što roditelj kaže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hr-HR" sz="2600" b="1" dirty="0" smtClean="0">
                <a:solidFill>
                  <a:srgbClr val="222222"/>
                </a:solidFill>
              </a:rPr>
              <a:t>iskrenost </a:t>
            </a:r>
            <a:r>
              <a:rPr lang="hr-HR" sz="2600" b="1" dirty="0">
                <a:solidFill>
                  <a:srgbClr val="222222"/>
                </a:solidFill>
              </a:rPr>
              <a:t>i otvorenost u odnosu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hr-HR" sz="2600" b="1" dirty="0" smtClean="0">
                <a:solidFill>
                  <a:srgbClr val="222222"/>
                </a:solidFill>
              </a:rPr>
              <a:t>stav </a:t>
            </a:r>
            <a:r>
              <a:rPr lang="hr-HR" sz="2600" b="1" dirty="0">
                <a:solidFill>
                  <a:srgbClr val="222222"/>
                </a:solidFill>
              </a:rPr>
              <a:t>iskrenosti, poštovanja i empatije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hr-HR" sz="2600" b="1" dirty="0" smtClean="0">
                <a:solidFill>
                  <a:srgbClr val="222222"/>
                </a:solidFill>
              </a:rPr>
              <a:t>realističan </a:t>
            </a:r>
            <a:r>
              <a:rPr lang="hr-HR" sz="2600" b="1" dirty="0">
                <a:solidFill>
                  <a:srgbClr val="222222"/>
                </a:solidFill>
              </a:rPr>
              <a:t>i </a:t>
            </a:r>
            <a:r>
              <a:rPr lang="hr-HR" sz="2600" b="1" dirty="0" smtClean="0">
                <a:solidFill>
                  <a:srgbClr val="222222"/>
                </a:solidFill>
              </a:rPr>
              <a:t>optimističan - istovremeno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hr-HR" sz="2600" b="1" dirty="0">
                <a:solidFill>
                  <a:srgbClr val="222222"/>
                </a:solidFill>
              </a:rPr>
              <a:t>i</a:t>
            </a:r>
            <a:r>
              <a:rPr lang="hr-HR" sz="2600" b="1" dirty="0" smtClean="0">
                <a:solidFill>
                  <a:srgbClr val="222222"/>
                </a:solidFill>
              </a:rPr>
              <a:t>sprika i oprost</a:t>
            </a:r>
            <a:endParaRPr lang="hr-HR" sz="2600" b="1" dirty="0">
              <a:solidFill>
                <a:srgbClr val="222222"/>
              </a:solidFill>
            </a:endParaRPr>
          </a:p>
        </p:txBody>
      </p:sp>
      <p:pic>
        <p:nvPicPr>
          <p:cNvPr id="51206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-26988"/>
            <a:ext cx="8199438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88" y="4359005"/>
            <a:ext cx="2869894" cy="231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3048000" y="2609850"/>
            <a:ext cx="6096000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800">
                <a:latin typeface="Arial" panose="020B0604020202020204" pitchFamily="34" charset="0"/>
              </a:rPr>
              <a:t>Školama su potrebni roditelji suradnici, aktivni sudionici u radu škole.                                             Zajedno s roditeljima nastojmo biti veliki duhom te svjedočeći toplinu dobrote i ljubavi, pristupajmo jedni drugima s povjerenjem kako bismo ostvarili cilj katoličke škole –                         razvoj osobe djeteta/učenika.    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0" y="-4763"/>
            <a:ext cx="12193588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441325" y="524770"/>
            <a:ext cx="11664950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Zajedno </a:t>
            </a:r>
            <a:r>
              <a:rPr lang="hr-HR" alt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s roditeljima nastojmo biti veliki duhom te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svjedočeći toplinu dobrote i </a:t>
            </a:r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ljubavi, </a:t>
            </a:r>
            <a:endParaRPr lang="hr-HR" altLang="sr-Latn-R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pristupajmo jedni drugima s povjerenjem kako bismo ostvarili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misiju katoličke škole  –   razvoj </a:t>
            </a:r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cjelovite osobe!</a:t>
            </a:r>
            <a:endParaRPr lang="hr-HR" altLang="sr-Latn-R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2765425"/>
            <a:ext cx="4530725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0" y="6356350"/>
            <a:ext cx="121935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9" name="Pravokutnik 1"/>
          <p:cNvSpPr>
            <a:spLocks noChangeArrowheads="1"/>
          </p:cNvSpPr>
          <p:nvPr/>
        </p:nvSpPr>
        <p:spPr bwMode="auto">
          <a:xfrm>
            <a:off x="4202659" y="0"/>
            <a:ext cx="43365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hr-HR" altLang="sr-Latn-RS" sz="3000" b="1" dirty="0" smtClean="0">
                <a:solidFill>
                  <a:srgbClr val="A6A6A6"/>
                </a:solidFill>
                <a:cs typeface="Arial" panose="020B0604020202020204" pitchFamily="34" charset="0"/>
              </a:rPr>
              <a:t>Umjesto zaključka</a:t>
            </a:r>
            <a:endParaRPr lang="hr-HR" altLang="sr-Latn-R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-7938" y="-36514"/>
            <a:ext cx="12193588" cy="728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55575" y="-144463"/>
            <a:ext cx="301625" cy="30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0" y="6492875"/>
            <a:ext cx="121935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354" y="-46152"/>
            <a:ext cx="7776865" cy="693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Elipsa 1"/>
          <p:cNvSpPr>
            <a:spLocks noChangeArrowheads="1"/>
          </p:cNvSpPr>
          <p:nvPr/>
        </p:nvSpPr>
        <p:spPr bwMode="auto">
          <a:xfrm>
            <a:off x="2141896" y="4217988"/>
            <a:ext cx="1736725" cy="93662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9223" name="Elipsa 7"/>
          <p:cNvSpPr>
            <a:spLocks noChangeArrowheads="1"/>
          </p:cNvSpPr>
          <p:nvPr/>
        </p:nvSpPr>
        <p:spPr bwMode="auto">
          <a:xfrm>
            <a:off x="5155629" y="4217988"/>
            <a:ext cx="1738313" cy="93662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9224" name="Elipsa 8"/>
          <p:cNvSpPr>
            <a:spLocks noChangeArrowheads="1"/>
          </p:cNvSpPr>
          <p:nvPr/>
        </p:nvSpPr>
        <p:spPr bwMode="auto">
          <a:xfrm>
            <a:off x="8176494" y="4217988"/>
            <a:ext cx="1736725" cy="93662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9225" name="Elipsa 9"/>
          <p:cNvSpPr>
            <a:spLocks noChangeArrowheads="1"/>
          </p:cNvSpPr>
          <p:nvPr/>
        </p:nvSpPr>
        <p:spPr bwMode="auto">
          <a:xfrm>
            <a:off x="8142080" y="5958002"/>
            <a:ext cx="1736725" cy="93662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9226" name="Elipsa 10"/>
          <p:cNvSpPr>
            <a:spLocks noChangeArrowheads="1"/>
          </p:cNvSpPr>
          <p:nvPr/>
        </p:nvSpPr>
        <p:spPr bwMode="auto">
          <a:xfrm>
            <a:off x="5088682" y="2482793"/>
            <a:ext cx="1738313" cy="93662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pic>
        <p:nvPicPr>
          <p:cNvPr id="9227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05" y="798513"/>
            <a:ext cx="1749425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Elipsa 12"/>
          <p:cNvSpPr>
            <a:spLocks noChangeArrowheads="1"/>
          </p:cNvSpPr>
          <p:nvPr/>
        </p:nvSpPr>
        <p:spPr bwMode="auto">
          <a:xfrm>
            <a:off x="3576514" y="812800"/>
            <a:ext cx="1738312" cy="93662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121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200150" y="-87313"/>
            <a:ext cx="1222375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       	  </a:t>
            </a:r>
            <a:r>
              <a:rPr lang="hr-HR" altLang="sr-Latn-RS" sz="30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Suvremeni kontekst odgoja i obrazovanja      </a:t>
            </a:r>
            <a:r>
              <a:rPr lang="hr-HR" altLang="sr-Latn-RS" sz="32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     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						</a:t>
            </a:r>
            <a:r>
              <a:rPr lang="hr-HR" altLang="sr-Latn-RS" sz="2000" b="1" dirty="0" smtClean="0">
                <a:cs typeface="Arial" panose="020B0604020202020204" pitchFamily="34" charset="0"/>
              </a:rPr>
              <a:t>       </a:t>
            </a:r>
          </a:p>
          <a:p>
            <a:pPr marL="457200" indent="-457200" eaLnBrk="1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hr-HR" altLang="sr-Latn-RS" sz="3200" dirty="0" smtClean="0">
                <a:cs typeface="Arial" panose="020B0604020202020204" pitchFamily="34" charset="0"/>
              </a:rPr>
              <a:t> suočavamo se s brojnim </a:t>
            </a:r>
            <a:r>
              <a:rPr lang="hr-HR" altLang="sr-Latn-RS" sz="3200" b="1" dirty="0" smtClean="0">
                <a:cs typeface="Arial" panose="020B0604020202020204" pitchFamily="34" charset="0"/>
              </a:rPr>
              <a:t>zahtjevima i izazovima</a:t>
            </a:r>
            <a:endParaRPr lang="hr-HR" altLang="sr-Latn-RS" sz="2000" b="1" dirty="0" smtClean="0">
              <a:cs typeface="Arial" panose="020B0604020202020204" pitchFamily="34" charset="0"/>
            </a:endParaRPr>
          </a:p>
          <a:p>
            <a:pPr marL="457200" indent="-457200" eaLnBrk="1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/>
            </a:pPr>
            <a:endParaRPr lang="hr-HR" altLang="sr-Latn-RS" sz="2000" b="1" dirty="0" smtClean="0">
              <a:cs typeface="Arial" panose="020B0604020202020204" pitchFamily="34" charset="0"/>
            </a:endParaRPr>
          </a:p>
          <a:p>
            <a:pPr marL="457200" indent="-457200" eaLnBrk="1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hr-HR" altLang="sr-Latn-RS" sz="3200" dirty="0" smtClean="0">
                <a:cs typeface="Arial" panose="020B0604020202020204" pitchFamily="34" charset="0"/>
              </a:rPr>
              <a:t> odgoj mladih generacija najvažniji je i najteži posao</a:t>
            </a:r>
            <a:endParaRPr lang="hr-HR" altLang="sr-Latn-RS" sz="2000" dirty="0" smtClean="0">
              <a:cs typeface="Arial" panose="020B0604020202020204" pitchFamily="34" charset="0"/>
            </a:endParaRPr>
          </a:p>
          <a:p>
            <a:pPr marL="457200" indent="-457200" eaLnBrk="1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/>
            </a:pPr>
            <a:endParaRPr lang="hr-HR" altLang="sr-Latn-RS" sz="2000" dirty="0" smtClean="0">
              <a:cs typeface="Arial" panose="020B0604020202020204" pitchFamily="34" charset="0"/>
            </a:endParaRPr>
          </a:p>
          <a:p>
            <a:pPr marL="457200" indent="-457200" eaLnBrk="1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hr-HR" altLang="sr-Latn-RS" sz="3200" dirty="0" smtClean="0">
                <a:cs typeface="Arial" panose="020B0604020202020204" pitchFamily="34" charset="0"/>
              </a:rPr>
              <a:t> odgojna dimenzija je teška zadaća,                                                              </a:t>
            </a:r>
          </a:p>
          <a:p>
            <a:pPr eaLnBrk="1">
              <a:lnSpc>
                <a:spcPct val="150000"/>
              </a:lnSpc>
              <a:buSzPct val="100000"/>
              <a:buFont typeface="Times New Roman" panose="02020603050405020304" pitchFamily="18" charset="0"/>
              <a:buNone/>
              <a:defRPr/>
            </a:pPr>
            <a:r>
              <a:rPr lang="hr-HR" altLang="sr-Latn-RS" sz="3200" dirty="0" smtClean="0">
                <a:cs typeface="Arial" panose="020B0604020202020204" pitchFamily="34" charset="0"/>
              </a:rPr>
              <a:t>     ona nadilazi moći čovjeka</a:t>
            </a:r>
            <a:endParaRPr lang="hr-HR" altLang="sr-Latn-RS" sz="1000" dirty="0" smtClean="0">
              <a:cs typeface="Arial" panose="020B0604020202020204" pitchFamily="34" charset="0"/>
            </a:endParaRPr>
          </a:p>
          <a:p>
            <a:pPr algn="ctr" eaLnBrk="1">
              <a:lnSpc>
                <a:spcPct val="150000"/>
              </a:lnSpc>
              <a:buSzPct val="100000"/>
              <a:defRPr/>
            </a:pPr>
            <a:r>
              <a:rPr lang="hr-HR" altLang="sr-Latn-RS" sz="3200" dirty="0" smtClean="0">
                <a:cs typeface="Arial" panose="020B0604020202020204" pitchFamily="34" charset="0"/>
              </a:rPr>
              <a:t>      </a:t>
            </a:r>
            <a:r>
              <a:rPr lang="hr-HR" altLang="sr-Latn-RS" sz="1500" dirty="0" smtClean="0">
                <a:cs typeface="Arial" panose="020B0604020202020204" pitchFamily="34" charset="0"/>
              </a:rPr>
              <a:t>  </a:t>
            </a:r>
          </a:p>
          <a:p>
            <a:pPr algn="just" eaLnBrk="1">
              <a:lnSpc>
                <a:spcPct val="150000"/>
              </a:lnSpc>
              <a:buSzPct val="100000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  <a:p>
            <a:pPr algn="just" eaLnBrk="1">
              <a:lnSpc>
                <a:spcPct val="150000"/>
              </a:lnSpc>
              <a:buSzPct val="100000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30163" y="6492875"/>
            <a:ext cx="121935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pic>
        <p:nvPicPr>
          <p:cNvPr id="11269" name="Picture 6" descr="Priručnici - Savjetnici - Slobodno vrijeme - Teologija/religija - Roditelji,  učitelji i učenici : hagioterapija prosvjete - Libri - otkup i prodaja  korištenih knji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058" y="3751263"/>
            <a:ext cx="2325687" cy="3097212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-30163" y="4252913"/>
            <a:ext cx="12223751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3200" b="1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hr-HR" altLang="sr-Latn-RS" b="1">
                <a:latin typeface="Arial" panose="020B0604020202020204" pitchFamily="34" charset="0"/>
                <a:cs typeface="Arial" panose="020B0604020202020204" pitchFamily="34" charset="0"/>
              </a:rPr>
              <a:t>Kako odgovoriti na 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b="1">
                <a:latin typeface="Arial" panose="020B0604020202020204" pitchFamily="34" charset="0"/>
                <a:cs typeface="Arial" panose="020B0604020202020204" pitchFamily="34" charset="0"/>
              </a:rPr>
              <a:t>       potrebe suvremenog odgoja danas? 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30163" y="6492875"/>
            <a:ext cx="121935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765175"/>
            <a:ext cx="6723062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30163" y="-222250"/>
            <a:ext cx="12223751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       	                </a:t>
            </a:r>
            <a:r>
              <a:rPr lang="hr-HR" altLang="sr-Latn-RS" sz="30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Suvremeni kontekst obitelji i odgoja     </a:t>
            </a:r>
            <a:r>
              <a:rPr lang="hr-HR" altLang="sr-Latn-RS" sz="32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     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						       </a:t>
            </a:r>
          </a:p>
          <a:p>
            <a:pPr algn="ctr" eaLnBrk="1">
              <a:lnSpc>
                <a:spcPct val="150000"/>
              </a:lnSpc>
              <a:buSzPct val="100000"/>
              <a:defRPr/>
            </a:pPr>
            <a:r>
              <a:rPr lang="hr-HR" altLang="sr-Latn-RS" sz="1500" dirty="0" smtClean="0">
                <a:cs typeface="Arial" panose="020B0604020202020204" pitchFamily="34" charset="0"/>
              </a:rPr>
              <a:t>  </a:t>
            </a:r>
          </a:p>
          <a:p>
            <a:pPr algn="just" eaLnBrk="1">
              <a:lnSpc>
                <a:spcPct val="150000"/>
              </a:lnSpc>
              <a:buSzPct val="100000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  <a:p>
            <a:pPr algn="just" eaLnBrk="1">
              <a:lnSpc>
                <a:spcPct val="150000"/>
              </a:lnSpc>
              <a:buSzPct val="100000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0" y="-100013"/>
            <a:ext cx="12193588" cy="69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1152525" y="419100"/>
            <a:ext cx="11041063" cy="639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  <a:tab pos="12128500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defRPr/>
            </a:pPr>
            <a:r>
              <a:rPr lang="hr-HR" altLang="sr-Latn-R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hr-HR" alt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spcBef>
                <a:spcPct val="0"/>
              </a:spcBef>
              <a:defRPr/>
            </a:pPr>
            <a:endParaRPr lang="hr-HR" alt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>
              <a:lnSpc>
                <a:spcPct val="200000"/>
              </a:lnSpc>
              <a:spcBef>
                <a:spcPct val="0"/>
              </a:spcBef>
              <a:defRPr/>
            </a:pPr>
            <a:endParaRPr lang="hr-HR" alt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lnSpc>
                <a:spcPct val="200000"/>
              </a:lnSpc>
              <a:spcBef>
                <a:spcPct val="0"/>
              </a:spcBef>
              <a:defRPr/>
            </a:pPr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promjenama u roditeljskim oblicima života</a:t>
            </a:r>
            <a:endParaRPr lang="hr-HR" altLang="sr-Latn-RS" sz="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eaLnBrk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hr-HR" altLang="sr-Latn-R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Postmoderna</a:t>
            </a:r>
            <a:r>
              <a:rPr lang="hr-HR" alt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je promijenila pogled na obitelj,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defRPr/>
            </a:pP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gleda se kultura individualizma, a vrlo malo na dobrobit drugih ljudi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defRPr/>
            </a:pPr>
            <a:endParaRPr lang="hr-HR" altLang="sr-Latn-RS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Model i „sindrom” nedostatak vremena posljedično vodi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defRPr/>
            </a:pP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hr-HR" altLang="sr-Latn-R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nedostatku emocionalne topline, suradnje, kontrole,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defRPr/>
            </a:pPr>
            <a:r>
              <a:rPr lang="hr-HR" altLang="sr-Latn-R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nemogućnosti stjecanja obiteljskih i temeljnih moralnih vrijednosti </a:t>
            </a:r>
          </a:p>
          <a:p>
            <a:pPr eaLnBrk="1">
              <a:lnSpc>
                <a:spcPct val="150000"/>
              </a:lnSpc>
              <a:spcBef>
                <a:spcPct val="0"/>
              </a:spcBef>
              <a:defRPr/>
            </a:pPr>
            <a:r>
              <a:rPr lang="hr-HR" altLang="sr-Latn-R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i sličnih vrijednosti koje su uvelike potrebne u obitelji, ali i svijetu     </a:t>
            </a:r>
          </a:p>
          <a:p>
            <a:pPr algn="ctr" eaLnBrk="1">
              <a:lnSpc>
                <a:spcPct val="150000"/>
              </a:lnSpc>
              <a:spcBef>
                <a:spcPct val="0"/>
              </a:spcBef>
              <a:defRPr/>
            </a:pP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hr-HR" altLang="sr-Latn-RS" sz="3600" b="1" dirty="0" smtClean="0">
              <a:latin typeface="Amasis MT Pro Black" charset="0"/>
              <a:cs typeface="DejaVu Sans" charset="0"/>
            </a:endParaRPr>
          </a:p>
          <a:p>
            <a:pPr algn="just"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hr-HR" altLang="sr-Latn-RS" sz="3600" b="1" dirty="0" smtClean="0">
              <a:latin typeface="Amasis MT Pro Black" charset="0"/>
              <a:cs typeface="DejaVu Sans" charset="0"/>
            </a:endParaRP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0" y="6499225"/>
            <a:ext cx="121935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20650" y="-250825"/>
            <a:ext cx="109982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       	                </a:t>
            </a:r>
            <a:r>
              <a:rPr lang="hr-HR" altLang="sr-Latn-RS" sz="30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Suvremeni kontekst obitelji i odgoja     </a:t>
            </a:r>
            <a:r>
              <a:rPr lang="hr-HR" altLang="sr-Latn-RS" sz="32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        </a:t>
            </a:r>
          </a:p>
          <a:p>
            <a:pPr eaLnBrk="1">
              <a:lnSpc>
                <a:spcPct val="150000"/>
              </a:lnSpc>
              <a:buSzPct val="100000"/>
              <a:buFont typeface="Times New Roman" panose="02020603050405020304" pitchFamily="18" charset="0"/>
              <a:buNone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						</a:t>
            </a:r>
            <a:endParaRPr lang="hr-HR" altLang="sr-Latn-RS" sz="3600" b="1" dirty="0">
              <a:cs typeface="Arial" panose="020B0604020202020204" pitchFamily="34" charset="0"/>
            </a:endParaRPr>
          </a:p>
          <a:p>
            <a:pPr marL="571500" indent="-571500" eaLnBrk="1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  <a:p>
            <a:pPr algn="just" eaLnBrk="1">
              <a:lnSpc>
                <a:spcPct val="150000"/>
              </a:lnSpc>
              <a:buSzPct val="100000"/>
              <a:buFont typeface="Times New Roman" panose="02020603050405020304" pitchFamily="18" charset="0"/>
              <a:buNone/>
              <a:defRPr/>
            </a:pPr>
            <a:r>
              <a:rPr lang="hr-HR" altLang="sr-Latn-RS" sz="3600" b="1" dirty="0" smtClean="0">
                <a:cs typeface="Arial" panose="020B0604020202020204" pitchFamily="34" charset="0"/>
              </a:rPr>
              <a:t> </a:t>
            </a:r>
            <a:endParaRPr lang="hr-HR" altLang="sr-Latn-RS" sz="3600" b="1" i="1" dirty="0" smtClean="0">
              <a:cs typeface="Arial" panose="020B0604020202020204" pitchFamily="34" charset="0"/>
            </a:endParaRPr>
          </a:p>
          <a:p>
            <a:pPr marL="571500" indent="-571500" algn="just" eaLnBrk="1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</p:txBody>
      </p:sp>
      <p:pic>
        <p:nvPicPr>
          <p:cNvPr id="15366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538163"/>
            <a:ext cx="64817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5455">
            <a:off x="5831681" y="2204245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40" r="-778" b="-40"/>
          <a:stretch>
            <a:fillRect/>
          </a:stretch>
        </p:blipFill>
        <p:spPr bwMode="auto">
          <a:xfrm>
            <a:off x="0" y="0"/>
            <a:ext cx="12361863" cy="689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468" t="40" r="-778" b="-4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155575" y="-144463"/>
            <a:ext cx="301625" cy="30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528638"/>
            <a:ext cx="265747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2388" y="2832100"/>
            <a:ext cx="121951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2315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r-HR" altLang="sr-Latn-RS" sz="2400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Temeljna promjena – 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hr-HR" altLang="sr-Latn-RS" sz="2400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nedostatak povjerenja u institucije i druge ljude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hr-HR" altLang="sr-Latn-RS" sz="1500" b="1" dirty="0" smtClean="0">
              <a:solidFill>
                <a:srgbClr val="0D0D0D"/>
              </a:solidFill>
              <a:latin typeface="Amasis MT Pro Black" charset="0"/>
              <a:cs typeface="Arial" panose="020B0604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hr-HR" altLang="sr-Latn-RS" sz="3200" b="1" dirty="0" smtClean="0">
              <a:solidFill>
                <a:srgbClr val="0D0D0D"/>
              </a:solidFill>
              <a:latin typeface="Amasis MT Pro Black" charset="0"/>
              <a:cs typeface="Arial" panose="020B0604020202020204" pitchFamily="34" charset="0"/>
            </a:endParaRPr>
          </a:p>
        </p:txBody>
      </p:sp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1588" y="6486525"/>
            <a:ext cx="121935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17463" y="3624263"/>
            <a:ext cx="12209462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2400">
                <a:latin typeface="Arial" panose="020B0604020202020204" pitchFamily="34" charset="0"/>
                <a:cs typeface="Arial" panose="020B0604020202020204" pitchFamily="34" charset="0"/>
              </a:rPr>
              <a:t>Vrijeme u kojem živimo, sa svojim izazovima, </a:t>
            </a:r>
          </a:p>
          <a:p>
            <a:pPr algn="ctr"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2400">
                <a:latin typeface="Arial" panose="020B0604020202020204" pitchFamily="34" charset="0"/>
                <a:cs typeface="Arial" panose="020B0604020202020204" pitchFamily="34" charset="0"/>
              </a:rPr>
              <a:t>može se činiti kao vrijeme izgubljenosti!   </a:t>
            </a:r>
          </a:p>
          <a:p>
            <a:pPr algn="just"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200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								            papa Ivan Pavao II</a:t>
            </a:r>
            <a:r>
              <a:rPr lang="hr-HR" altLang="sr-Latn-RS" sz="2000" b="1" i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r-HR" altLang="sr-Latn-RS" sz="10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000" b="1" i="1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  <a:p>
            <a:pPr algn="ctr"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2400" b="1" i="1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hr-HR" altLang="sr-Latn-RS" sz="2400">
                <a:latin typeface="Arial" panose="020B0604020202020204" pitchFamily="34" charset="0"/>
                <a:cs typeface="Arial" panose="020B0604020202020204" pitchFamily="34" charset="0"/>
              </a:rPr>
              <a:t>U izgradnji osobnosti djeteta - obitelj i škola imaju najznačajniju odgojnu ulogu </a:t>
            </a:r>
          </a:p>
          <a:p>
            <a:pPr algn="just"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2000">
                <a:latin typeface="Arial" panose="020B0604020202020204" pitchFamily="34" charset="0"/>
                <a:cs typeface="Arial" panose="020B0604020202020204" pitchFamily="34" charset="0"/>
              </a:rPr>
              <a:t>																	                    (Matijević, Bilić i Opić 2016.)</a:t>
            </a:r>
          </a:p>
          <a:p>
            <a:pPr algn="just"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4288" y="-241300"/>
            <a:ext cx="12223751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       	                </a:t>
            </a:r>
            <a:r>
              <a:rPr lang="hr-HR" altLang="sr-Latn-RS" sz="30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Suvremeni kontekst obitelji i odgoja     </a:t>
            </a:r>
            <a:r>
              <a:rPr lang="hr-HR" altLang="sr-Latn-RS" sz="32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     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				</a:t>
            </a:r>
            <a:endParaRPr lang="hr-HR" altLang="sr-Latn-RS" sz="3600" b="1" dirty="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r="2655"/>
          <a:stretch>
            <a:fillRect/>
          </a:stretch>
        </p:blipFill>
        <p:spPr bwMode="auto">
          <a:xfrm>
            <a:off x="1588" y="0"/>
            <a:ext cx="12193587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35" r="2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155575" y="-144463"/>
            <a:ext cx="301625" cy="30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r-HR" altLang="sr-Latn-RS"/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588" y="6486525"/>
            <a:ext cx="121935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pic>
        <p:nvPicPr>
          <p:cNvPr id="19461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15925"/>
            <a:ext cx="8740775" cy="664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-30163" y="-285750"/>
            <a:ext cx="12223751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       	                       </a:t>
            </a:r>
            <a:r>
              <a:rPr lang="hr-HR" altLang="sr-Latn-RS" sz="30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Suradnja obitelji i škole     </a:t>
            </a:r>
            <a:r>
              <a:rPr lang="hr-HR" altLang="sr-Latn-RS" sz="32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     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						</a:t>
            </a:r>
            <a:endParaRPr lang="hr-HR" altLang="sr-Latn-RS" sz="1500" dirty="0" smtClean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buFont typeface="Times New Roman" panose="02020603050405020304" pitchFamily="18" charset="0"/>
              <a:buNone/>
              <a:defRPr/>
            </a:pPr>
            <a:r>
              <a:rPr lang="hr-HR" altLang="sr-Latn-RS" sz="3600" b="1" dirty="0" smtClean="0">
                <a:cs typeface="Arial" panose="020B0604020202020204" pitchFamily="34" charset="0"/>
              </a:rPr>
              <a:t>   </a:t>
            </a:r>
          </a:p>
          <a:p>
            <a:pPr eaLnBrk="1">
              <a:lnSpc>
                <a:spcPct val="150000"/>
              </a:lnSpc>
              <a:buSzPct val="100000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  <a:p>
            <a:pPr algn="just" eaLnBrk="1">
              <a:lnSpc>
                <a:spcPct val="150000"/>
              </a:lnSpc>
              <a:buSzPct val="100000"/>
              <a:buFont typeface="Times New Roman" panose="02020603050405020304" pitchFamily="18" charset="0"/>
              <a:buNone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  <a:p>
            <a:pPr algn="just" eaLnBrk="1">
              <a:lnSpc>
                <a:spcPct val="150000"/>
              </a:lnSpc>
              <a:buSzPct val="100000"/>
              <a:defRPr/>
            </a:pPr>
            <a:endParaRPr lang="hr-HR" altLang="sr-Latn-RS" sz="3600" b="1" dirty="0" smtClean="0">
              <a:cs typeface="Arial" panose="020B0604020202020204" pitchFamily="34" charset="0"/>
            </a:endParaRPr>
          </a:p>
        </p:txBody>
      </p:sp>
      <p:sp>
        <p:nvSpPr>
          <p:cNvPr id="19463" name="Pravokutnik 2"/>
          <p:cNvSpPr>
            <a:spLocks noChangeArrowheads="1"/>
          </p:cNvSpPr>
          <p:nvPr/>
        </p:nvSpPr>
        <p:spPr bwMode="auto">
          <a:xfrm>
            <a:off x="3432175" y="6223000"/>
            <a:ext cx="66722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r-HR" altLang="sr-Latn-RS" sz="1400">
                <a:solidFill>
                  <a:srgbClr val="666666"/>
                </a:solidFill>
                <a:cs typeface="Arial" panose="020B0604020202020204" pitchFamily="34" charset="0"/>
              </a:rPr>
              <a:t>Shematski prikaz teorije ekoloških sustava U. Bronfenbrennera</a:t>
            </a:r>
            <a:endParaRPr lang="hr-HR" altLang="sr-Latn-RS" sz="140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r="2654"/>
          <a:stretch>
            <a:fillRect/>
          </a:stretch>
        </p:blipFill>
        <p:spPr bwMode="auto">
          <a:xfrm>
            <a:off x="-12700" y="0"/>
            <a:ext cx="12206288" cy="68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112" r="26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6488113"/>
            <a:ext cx="121935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solidFill>
                  <a:srgbClr val="898989"/>
                </a:solidFill>
                <a:latin typeface="Arial" panose="020B0604020202020204" pitchFamily="34" charset="0"/>
              </a:rPr>
              <a:t>Trajna formacija stručnih službi katoličkih škola u RH, 8. studenog 2024., Zagreb</a:t>
            </a:r>
          </a:p>
        </p:txBody>
      </p:sp>
      <p:pic>
        <p:nvPicPr>
          <p:cNvPr id="21508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1758950"/>
            <a:ext cx="10009188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avokutnik 7"/>
          <p:cNvSpPr/>
          <p:nvPr/>
        </p:nvSpPr>
        <p:spPr>
          <a:xfrm>
            <a:off x="263525" y="5265097"/>
            <a:ext cx="12193588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hr-H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Roditelji imaju pravo i odgovornost štiti dijete,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ali stručnjaci unutar školskih i drugih sustava također imaju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važnu ulogu u osiguravanju cjelokupne dobrobiti djeteta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30163" y="-222250"/>
            <a:ext cx="12223751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50000"/>
              </a:lnSpc>
              <a:buSzPct val="100000"/>
              <a:defRPr/>
            </a:pPr>
            <a:r>
              <a:rPr lang="hr-HR" altLang="sr-Latn-RS" sz="3200" b="1" dirty="0" smtClean="0">
                <a:cs typeface="Arial" panose="020B0604020202020204" pitchFamily="34" charset="0"/>
              </a:rPr>
              <a:t>       	                     </a:t>
            </a:r>
            <a:r>
              <a:rPr lang="hr-HR" altLang="sr-Latn-RS" sz="3000" b="1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Partnerstvo škole i roditelja </a:t>
            </a:r>
            <a:r>
              <a:rPr lang="hr-HR" altLang="sr-Latn-RS" sz="3200" b="1" dirty="0" smtClean="0">
                <a:cs typeface="Arial" panose="020B0604020202020204" pitchFamily="34" charset="0"/>
              </a:rPr>
              <a:t>						</a:t>
            </a:r>
            <a:endParaRPr lang="hr-HR" altLang="sr-Latn-RS" sz="1500" dirty="0" smtClean="0">
              <a:cs typeface="Arial" panose="020B0604020202020204" pitchFamily="34" charset="0"/>
            </a:endParaRPr>
          </a:p>
          <a:p>
            <a:pPr eaLnBrk="1">
              <a:lnSpc>
                <a:spcPct val="150000"/>
              </a:lnSpc>
              <a:buSzPct val="100000"/>
              <a:buFont typeface="Times New Roman" panose="02020603050405020304" pitchFamily="18" charset="0"/>
              <a:buNone/>
              <a:defRPr/>
            </a:pPr>
            <a:r>
              <a:rPr lang="hr-HR" altLang="sr-Latn-RS" sz="3600" b="1" dirty="0" smtClean="0"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74" y="4003652"/>
            <a:ext cx="4192993" cy="91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907" y="1653668"/>
            <a:ext cx="4192993" cy="914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ema sustava Office">
  <a:themeElements>
    <a:clrScheme name="Tema sustav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sustava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r-Latn-R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r-Latn-R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sustav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sustav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Tema sustav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sustava Office">
      <a:majorFont>
        <a:latin typeface="Arial"/>
        <a:ea typeface=""/>
        <a:cs typeface="DejaVu Sans"/>
      </a:majorFont>
      <a:minorFont>
        <a:latin typeface="Arial"/>
        <a:ea typeface="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r-Latn-R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r-Latn-R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sustav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sustav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Tema sustav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sustava Office">
      <a:majorFont>
        <a:latin typeface="Calibri Light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r-Latn-R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r-Latn-R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sustav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sustav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sustav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sustav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4826</TotalTime>
  <Words>2475</Words>
  <Application>Microsoft Office PowerPoint</Application>
  <PresentationFormat>Prilagođeno</PresentationFormat>
  <Paragraphs>450</Paragraphs>
  <Slides>26</Slides>
  <Notes>25</Notes>
  <HiddenSlides>0</HiddenSlides>
  <MMClips>0</MMClips>
  <ScaleCrop>false</ScaleCrop>
  <HeadingPairs>
    <vt:vector size="6" baseType="variant">
      <vt:variant>
        <vt:lpstr>Korišteni fontovi</vt:lpstr>
      </vt:variant>
      <vt:variant>
        <vt:i4>10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26</vt:i4>
      </vt:variant>
    </vt:vector>
  </HeadingPairs>
  <TitlesOfParts>
    <vt:vector size="39" baseType="lpstr">
      <vt:lpstr>Microsoft YaHei</vt:lpstr>
      <vt:lpstr>Amasis MT Pro Black</vt:lpstr>
      <vt:lpstr>Arial</vt:lpstr>
      <vt:lpstr>Arial Black</vt:lpstr>
      <vt:lpstr>Calibri</vt:lpstr>
      <vt:lpstr>Calibri Light</vt:lpstr>
      <vt:lpstr>DejaVu Sans</vt:lpstr>
      <vt:lpstr>Segoe UI</vt:lpstr>
      <vt:lpstr>Times New Roman</vt:lpstr>
      <vt:lpstr>Wingdings</vt:lpstr>
      <vt:lpstr>Tema sustava Office</vt:lpstr>
      <vt:lpstr>Tema sustava Office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Ana Matković</cp:lastModifiedBy>
  <cp:revision>204</cp:revision>
  <cp:lastPrinted>1601-01-01T00:00:00Z</cp:lastPrinted>
  <dcterms:created xsi:type="dcterms:W3CDTF">1601-01-01T00:00:00Z</dcterms:created>
  <dcterms:modified xsi:type="dcterms:W3CDTF">2024-11-07T11:12:37Z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Prilagođeno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9</vt:r8>
  </property>
</Properties>
</file>